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9"/>
  </p:notesMasterIdLst>
  <p:handoutMasterIdLst>
    <p:handoutMasterId r:id="rId40"/>
  </p:handoutMasterIdLst>
  <p:sldIdLst>
    <p:sldId id="261" r:id="rId5"/>
    <p:sldId id="262" r:id="rId6"/>
    <p:sldId id="263" r:id="rId7"/>
    <p:sldId id="265"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99" r:id="rId26"/>
    <p:sldId id="300" r:id="rId27"/>
    <p:sldId id="285" r:id="rId28"/>
    <p:sldId id="286" r:id="rId29"/>
    <p:sldId id="287" r:id="rId30"/>
    <p:sldId id="288" r:id="rId31"/>
    <p:sldId id="289" r:id="rId32"/>
    <p:sldId id="290" r:id="rId33"/>
    <p:sldId id="291" r:id="rId34"/>
    <p:sldId id="292" r:id="rId35"/>
    <p:sldId id="301" r:id="rId36"/>
    <p:sldId id="297" r:id="rId37"/>
    <p:sldId id="295" r:id="rId38"/>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8" autoAdjust="0"/>
    <p:restoredTop sz="83875" autoAdjust="0"/>
  </p:normalViewPr>
  <p:slideViewPr>
    <p:cSldViewPr>
      <p:cViewPr varScale="1">
        <p:scale>
          <a:sx n="91" d="100"/>
          <a:sy n="91" d="100"/>
        </p:scale>
        <p:origin x="5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9758919024012"/>
          <c:y val="0.24319609074775167"/>
          <c:w val="0.62092772252057804"/>
          <c:h val="0.68258473654709506"/>
        </c:manualLayout>
      </c:layout>
      <c:lineChart>
        <c:grouping val="standard"/>
        <c:varyColors val="0"/>
        <c:ser>
          <c:idx val="0"/>
          <c:order val="0"/>
          <c:tx>
            <c:strRef>
              <c:f>Sheet1!$A$2:$B$2</c:f>
              <c:strCache>
                <c:ptCount val="1"/>
                <c:pt idx="0">
                  <c:v>North Yorkshire ++</c:v>
                </c:pt>
              </c:strCache>
            </c:strRef>
          </c:tx>
          <c:marker>
            <c:symbol val="none"/>
          </c:marker>
          <c:cat>
            <c:numRef>
              <c:f>Sheet1!$C$1:$F$1</c:f>
              <c:numCache>
                <c:formatCode>General</c:formatCode>
                <c:ptCount val="4"/>
                <c:pt idx="0">
                  <c:v>2011</c:v>
                </c:pt>
                <c:pt idx="1">
                  <c:v>2012</c:v>
                </c:pt>
                <c:pt idx="2">
                  <c:v>2013</c:v>
                </c:pt>
                <c:pt idx="3">
                  <c:v>2014</c:v>
                </c:pt>
              </c:numCache>
            </c:numRef>
          </c:cat>
          <c:val>
            <c:numRef>
              <c:f>Sheet1!$C$2:$F$2</c:f>
              <c:numCache>
                <c:formatCode>0.0</c:formatCode>
                <c:ptCount val="4"/>
                <c:pt idx="0">
                  <c:v>79.900000000000006</c:v>
                </c:pt>
                <c:pt idx="1">
                  <c:v>80</c:v>
                </c:pt>
                <c:pt idx="2">
                  <c:v>80.3</c:v>
                </c:pt>
                <c:pt idx="3">
                  <c:v>80.400000000000006</c:v>
                </c:pt>
              </c:numCache>
            </c:numRef>
          </c:val>
          <c:smooth val="0"/>
        </c:ser>
        <c:ser>
          <c:idx val="1"/>
          <c:order val="1"/>
          <c:tx>
            <c:strRef>
              <c:f>Sheet1!$A$3:$B$3</c:f>
              <c:strCache>
                <c:ptCount val="1"/>
                <c:pt idx="0">
                  <c:v>East Riding of Yorkshire ++</c:v>
                </c:pt>
              </c:strCache>
            </c:strRef>
          </c:tx>
          <c:marker>
            <c:symbol val="none"/>
          </c:marker>
          <c:cat>
            <c:numRef>
              <c:f>Sheet1!$C$1:$F$1</c:f>
              <c:numCache>
                <c:formatCode>General</c:formatCode>
                <c:ptCount val="4"/>
                <c:pt idx="0">
                  <c:v>2011</c:v>
                </c:pt>
                <c:pt idx="1">
                  <c:v>2012</c:v>
                </c:pt>
                <c:pt idx="2">
                  <c:v>2013</c:v>
                </c:pt>
                <c:pt idx="3">
                  <c:v>2014</c:v>
                </c:pt>
              </c:numCache>
            </c:numRef>
          </c:cat>
          <c:val>
            <c:numRef>
              <c:f>Sheet1!$C$3:$F$3</c:f>
              <c:numCache>
                <c:formatCode>0.0</c:formatCode>
                <c:ptCount val="4"/>
                <c:pt idx="0">
                  <c:v>79.5</c:v>
                </c:pt>
                <c:pt idx="1">
                  <c:v>79.900000000000006</c:v>
                </c:pt>
                <c:pt idx="2">
                  <c:v>80.2</c:v>
                </c:pt>
                <c:pt idx="3">
                  <c:v>80.2</c:v>
                </c:pt>
              </c:numCache>
            </c:numRef>
          </c:val>
          <c:smooth val="0"/>
        </c:ser>
        <c:ser>
          <c:idx val="2"/>
          <c:order val="2"/>
          <c:tx>
            <c:strRef>
              <c:f>Sheet1!$A$4:$B$4</c:f>
              <c:strCache>
                <c:ptCount val="1"/>
                <c:pt idx="0">
                  <c:v>York ++</c:v>
                </c:pt>
              </c:strCache>
            </c:strRef>
          </c:tx>
          <c:cat>
            <c:numRef>
              <c:f>Sheet1!$C$1:$F$1</c:f>
              <c:numCache>
                <c:formatCode>General</c:formatCode>
                <c:ptCount val="4"/>
                <c:pt idx="0">
                  <c:v>2011</c:v>
                </c:pt>
                <c:pt idx="1">
                  <c:v>2012</c:v>
                </c:pt>
                <c:pt idx="2">
                  <c:v>2013</c:v>
                </c:pt>
                <c:pt idx="3">
                  <c:v>2014</c:v>
                </c:pt>
              </c:numCache>
            </c:numRef>
          </c:cat>
          <c:val>
            <c:numRef>
              <c:f>Sheet1!$C$4:$F$4</c:f>
              <c:numCache>
                <c:formatCode>0.0</c:formatCode>
                <c:ptCount val="4"/>
                <c:pt idx="0">
                  <c:v>79.5</c:v>
                </c:pt>
                <c:pt idx="1">
                  <c:v>79.3</c:v>
                </c:pt>
                <c:pt idx="2">
                  <c:v>80.099999999999994</c:v>
                </c:pt>
                <c:pt idx="3">
                  <c:v>80.2</c:v>
                </c:pt>
              </c:numCache>
            </c:numRef>
          </c:val>
          <c:smooth val="0"/>
        </c:ser>
        <c:ser>
          <c:idx val="3"/>
          <c:order val="3"/>
          <c:tx>
            <c:strRef>
              <c:f>Sheet1!$A$5:$B$5</c:f>
              <c:strCache>
                <c:ptCount val="1"/>
                <c:pt idx="0">
                  <c:v>ENGLAND </c:v>
                </c:pt>
              </c:strCache>
            </c:strRef>
          </c:tx>
          <c:spPr>
            <a:ln w="69850"/>
          </c:spPr>
          <c:cat>
            <c:numRef>
              <c:f>Sheet1!$C$1:$F$1</c:f>
              <c:numCache>
                <c:formatCode>General</c:formatCode>
                <c:ptCount val="4"/>
                <c:pt idx="0">
                  <c:v>2011</c:v>
                </c:pt>
                <c:pt idx="1">
                  <c:v>2012</c:v>
                </c:pt>
                <c:pt idx="2">
                  <c:v>2013</c:v>
                </c:pt>
                <c:pt idx="3">
                  <c:v>2014</c:v>
                </c:pt>
              </c:numCache>
            </c:numRef>
          </c:cat>
          <c:val>
            <c:numRef>
              <c:f>Sheet1!$C$5:$F$5</c:f>
              <c:numCache>
                <c:formatCode>0.0</c:formatCode>
                <c:ptCount val="4"/>
                <c:pt idx="0">
                  <c:v>79.099999999999994</c:v>
                </c:pt>
                <c:pt idx="1">
                  <c:v>79.3</c:v>
                </c:pt>
                <c:pt idx="2">
                  <c:v>79.400000000000006</c:v>
                </c:pt>
                <c:pt idx="3">
                  <c:v>79.5</c:v>
                </c:pt>
              </c:numCache>
            </c:numRef>
          </c:val>
          <c:smooth val="0"/>
        </c:ser>
        <c:ser>
          <c:idx val="4"/>
          <c:order val="4"/>
          <c:tx>
            <c:strRef>
              <c:f>Sheet1!$A$6:$B$6</c:f>
              <c:strCache>
                <c:ptCount val="1"/>
                <c:pt idx="0">
                  <c:v>North Lincolnshire ++</c:v>
                </c:pt>
              </c:strCache>
            </c:strRef>
          </c:tx>
          <c:cat>
            <c:numRef>
              <c:f>Sheet1!$C$1:$F$1</c:f>
              <c:numCache>
                <c:formatCode>General</c:formatCode>
                <c:ptCount val="4"/>
                <c:pt idx="0">
                  <c:v>2011</c:v>
                </c:pt>
                <c:pt idx="1">
                  <c:v>2012</c:v>
                </c:pt>
                <c:pt idx="2">
                  <c:v>2013</c:v>
                </c:pt>
                <c:pt idx="3">
                  <c:v>2014</c:v>
                </c:pt>
              </c:numCache>
            </c:numRef>
          </c:cat>
          <c:val>
            <c:numRef>
              <c:f>Sheet1!$C$6:$F$6</c:f>
              <c:numCache>
                <c:formatCode>0.0</c:formatCode>
                <c:ptCount val="4"/>
                <c:pt idx="0">
                  <c:v>78.2</c:v>
                </c:pt>
                <c:pt idx="1">
                  <c:v>78</c:v>
                </c:pt>
                <c:pt idx="2">
                  <c:v>78.2</c:v>
                </c:pt>
                <c:pt idx="3">
                  <c:v>78.7</c:v>
                </c:pt>
              </c:numCache>
            </c:numRef>
          </c:val>
          <c:smooth val="0"/>
        </c:ser>
        <c:ser>
          <c:idx val="5"/>
          <c:order val="5"/>
          <c:tx>
            <c:strRef>
              <c:f>Sheet1!$A$10:$B$10</c:f>
              <c:strCache>
                <c:ptCount val="1"/>
                <c:pt idx="0">
                  <c:v>Sheffield +</c:v>
                </c:pt>
              </c:strCache>
            </c:strRef>
          </c:tx>
          <c:cat>
            <c:numRef>
              <c:f>Sheet1!$C$1:$F$1</c:f>
              <c:numCache>
                <c:formatCode>General</c:formatCode>
                <c:ptCount val="4"/>
                <c:pt idx="0">
                  <c:v>2011</c:v>
                </c:pt>
                <c:pt idx="1">
                  <c:v>2012</c:v>
                </c:pt>
                <c:pt idx="2">
                  <c:v>2013</c:v>
                </c:pt>
                <c:pt idx="3">
                  <c:v>2014</c:v>
                </c:pt>
              </c:numCache>
            </c:numRef>
          </c:cat>
          <c:val>
            <c:numRef>
              <c:f>Sheet1!$C$10:$F$10</c:f>
              <c:numCache>
                <c:formatCode>0.0</c:formatCode>
                <c:ptCount val="4"/>
                <c:pt idx="0">
                  <c:v>78.599999999999994</c:v>
                </c:pt>
                <c:pt idx="1">
                  <c:v>78.7</c:v>
                </c:pt>
                <c:pt idx="2">
                  <c:v>78.8</c:v>
                </c:pt>
                <c:pt idx="3">
                  <c:v>78.7</c:v>
                </c:pt>
              </c:numCache>
            </c:numRef>
          </c:val>
          <c:smooth val="0"/>
        </c:ser>
        <c:ser>
          <c:idx val="6"/>
          <c:order val="6"/>
          <c:tx>
            <c:strRef>
              <c:f>Sheet1!$A$7:$B$7</c:f>
              <c:strCache>
                <c:ptCount val="1"/>
                <c:pt idx="0">
                  <c:v>Kirklees  ++</c:v>
                </c:pt>
              </c:strCache>
            </c:strRef>
          </c:tx>
          <c:cat>
            <c:numRef>
              <c:f>Sheet1!$C$1:$F$1</c:f>
              <c:numCache>
                <c:formatCode>General</c:formatCode>
                <c:ptCount val="4"/>
                <c:pt idx="0">
                  <c:v>2011</c:v>
                </c:pt>
                <c:pt idx="1">
                  <c:v>2012</c:v>
                </c:pt>
                <c:pt idx="2">
                  <c:v>2013</c:v>
                </c:pt>
                <c:pt idx="3">
                  <c:v>2014</c:v>
                </c:pt>
              </c:numCache>
            </c:numRef>
          </c:cat>
          <c:val>
            <c:numRef>
              <c:f>Sheet1!$C$7:$F$7</c:f>
              <c:numCache>
                <c:formatCode>0.0</c:formatCode>
                <c:ptCount val="4"/>
                <c:pt idx="0">
                  <c:v>78.099999999999994</c:v>
                </c:pt>
                <c:pt idx="1">
                  <c:v>78.3</c:v>
                </c:pt>
                <c:pt idx="2">
                  <c:v>78.8</c:v>
                </c:pt>
                <c:pt idx="3">
                  <c:v>78.7</c:v>
                </c:pt>
              </c:numCache>
            </c:numRef>
          </c:val>
          <c:smooth val="0"/>
        </c:ser>
        <c:ser>
          <c:idx val="7"/>
          <c:order val="7"/>
          <c:tx>
            <c:strRef>
              <c:f>Sheet1!$A$8:$B$8</c:f>
              <c:strCache>
                <c:ptCount val="1"/>
                <c:pt idx="0">
                  <c:v>Calderdale ++</c:v>
                </c:pt>
              </c:strCache>
            </c:strRef>
          </c:tx>
          <c:cat>
            <c:numRef>
              <c:f>Sheet1!$C$1:$F$1</c:f>
              <c:numCache>
                <c:formatCode>General</c:formatCode>
                <c:ptCount val="4"/>
                <c:pt idx="0">
                  <c:v>2011</c:v>
                </c:pt>
                <c:pt idx="1">
                  <c:v>2012</c:v>
                </c:pt>
                <c:pt idx="2">
                  <c:v>2013</c:v>
                </c:pt>
                <c:pt idx="3">
                  <c:v>2014</c:v>
                </c:pt>
              </c:numCache>
            </c:numRef>
          </c:cat>
          <c:val>
            <c:numRef>
              <c:f>Sheet1!$C$8:$F$8</c:f>
              <c:numCache>
                <c:formatCode>0.0</c:formatCode>
                <c:ptCount val="4"/>
                <c:pt idx="0">
                  <c:v>77.400000000000006</c:v>
                </c:pt>
                <c:pt idx="1">
                  <c:v>77.900000000000006</c:v>
                </c:pt>
                <c:pt idx="2">
                  <c:v>78.3</c:v>
                </c:pt>
                <c:pt idx="3">
                  <c:v>78.599999999999994</c:v>
                </c:pt>
              </c:numCache>
            </c:numRef>
          </c:val>
          <c:smooth val="0"/>
        </c:ser>
        <c:ser>
          <c:idx val="8"/>
          <c:order val="8"/>
          <c:tx>
            <c:strRef>
              <c:f>Sheet1!$A$9:$B$9</c:f>
              <c:strCache>
                <c:ptCount val="1"/>
                <c:pt idx="0">
                  <c:v>Leeds ++</c:v>
                </c:pt>
              </c:strCache>
            </c:strRef>
          </c:tx>
          <c:cat>
            <c:numRef>
              <c:f>Sheet1!$C$1:$F$1</c:f>
              <c:numCache>
                <c:formatCode>General</c:formatCode>
                <c:ptCount val="4"/>
                <c:pt idx="0">
                  <c:v>2011</c:v>
                </c:pt>
                <c:pt idx="1">
                  <c:v>2012</c:v>
                </c:pt>
                <c:pt idx="2">
                  <c:v>2013</c:v>
                </c:pt>
                <c:pt idx="3">
                  <c:v>2014</c:v>
                </c:pt>
              </c:numCache>
            </c:numRef>
          </c:cat>
          <c:val>
            <c:numRef>
              <c:f>Sheet1!$C$9:$F$9</c:f>
              <c:numCache>
                <c:formatCode>0.0</c:formatCode>
                <c:ptCount val="4"/>
                <c:pt idx="0">
                  <c:v>77.900000000000006</c:v>
                </c:pt>
                <c:pt idx="1">
                  <c:v>78.2</c:v>
                </c:pt>
                <c:pt idx="2">
                  <c:v>78.3</c:v>
                </c:pt>
                <c:pt idx="3">
                  <c:v>78.3</c:v>
                </c:pt>
              </c:numCache>
            </c:numRef>
          </c:val>
          <c:smooth val="0"/>
        </c:ser>
        <c:ser>
          <c:idx val="9"/>
          <c:order val="9"/>
          <c:tx>
            <c:strRef>
              <c:f>Sheet1!$A$11:$B$11</c:f>
              <c:strCache>
                <c:ptCount val="1"/>
                <c:pt idx="0">
                  <c:v>S Rotherham +</c:v>
                </c:pt>
              </c:strCache>
            </c:strRef>
          </c:tx>
          <c:cat>
            <c:numRef>
              <c:f>Sheet1!$C$1:$F$1</c:f>
              <c:numCache>
                <c:formatCode>General</c:formatCode>
                <c:ptCount val="4"/>
                <c:pt idx="0">
                  <c:v>2011</c:v>
                </c:pt>
                <c:pt idx="1">
                  <c:v>2012</c:v>
                </c:pt>
                <c:pt idx="2">
                  <c:v>2013</c:v>
                </c:pt>
                <c:pt idx="3">
                  <c:v>2014</c:v>
                </c:pt>
              </c:numCache>
            </c:numRef>
          </c:cat>
          <c:val>
            <c:numRef>
              <c:f>Sheet1!$C$11:$F$11</c:f>
              <c:numCache>
                <c:formatCode>0.0</c:formatCode>
                <c:ptCount val="4"/>
                <c:pt idx="0">
                  <c:v>77.900000000000006</c:v>
                </c:pt>
                <c:pt idx="1">
                  <c:v>78</c:v>
                </c:pt>
                <c:pt idx="2">
                  <c:v>78.099999999999994</c:v>
                </c:pt>
                <c:pt idx="3">
                  <c:v>78.099999999999994</c:v>
                </c:pt>
              </c:numCache>
            </c:numRef>
          </c:val>
          <c:smooth val="0"/>
        </c:ser>
        <c:ser>
          <c:idx val="10"/>
          <c:order val="10"/>
          <c:tx>
            <c:strRef>
              <c:f>Sheet1!$A$12:$B$12</c:f>
              <c:strCache>
                <c:ptCount val="1"/>
                <c:pt idx="0">
                  <c:v>S Wakefield +</c:v>
                </c:pt>
              </c:strCache>
            </c:strRef>
          </c:tx>
          <c:cat>
            <c:numRef>
              <c:f>Sheet1!$C$1:$F$1</c:f>
              <c:numCache>
                <c:formatCode>General</c:formatCode>
                <c:ptCount val="4"/>
                <c:pt idx="0">
                  <c:v>2011</c:v>
                </c:pt>
                <c:pt idx="1">
                  <c:v>2012</c:v>
                </c:pt>
                <c:pt idx="2">
                  <c:v>2013</c:v>
                </c:pt>
                <c:pt idx="3">
                  <c:v>2014</c:v>
                </c:pt>
              </c:numCache>
            </c:numRef>
          </c:cat>
          <c:val>
            <c:numRef>
              <c:f>Sheet1!$C$12:$F$12</c:f>
              <c:numCache>
                <c:formatCode>0.0</c:formatCode>
                <c:ptCount val="4"/>
                <c:pt idx="0">
                  <c:v>77.7</c:v>
                </c:pt>
                <c:pt idx="1">
                  <c:v>77.8</c:v>
                </c:pt>
                <c:pt idx="2">
                  <c:v>78.2</c:v>
                </c:pt>
                <c:pt idx="3">
                  <c:v>78</c:v>
                </c:pt>
              </c:numCache>
            </c:numRef>
          </c:val>
          <c:smooth val="0"/>
        </c:ser>
        <c:ser>
          <c:idx val="11"/>
          <c:order val="11"/>
          <c:tx>
            <c:strRef>
              <c:f>Sheet1!$A$13:$B$13</c:f>
              <c:strCache>
                <c:ptCount val="1"/>
                <c:pt idx="0">
                  <c:v>S North East Lincolnshire +</c:v>
                </c:pt>
              </c:strCache>
            </c:strRef>
          </c:tx>
          <c:cat>
            <c:numRef>
              <c:f>Sheet1!$C$1:$F$1</c:f>
              <c:numCache>
                <c:formatCode>General</c:formatCode>
                <c:ptCount val="4"/>
                <c:pt idx="0">
                  <c:v>2011</c:v>
                </c:pt>
                <c:pt idx="1">
                  <c:v>2012</c:v>
                </c:pt>
                <c:pt idx="2">
                  <c:v>2013</c:v>
                </c:pt>
                <c:pt idx="3">
                  <c:v>2014</c:v>
                </c:pt>
              </c:numCache>
            </c:numRef>
          </c:cat>
          <c:val>
            <c:numRef>
              <c:f>Sheet1!$C$13:$F$13</c:f>
              <c:numCache>
                <c:formatCode>0.0</c:formatCode>
                <c:ptCount val="4"/>
                <c:pt idx="0">
                  <c:v>77.8</c:v>
                </c:pt>
                <c:pt idx="1">
                  <c:v>77.8</c:v>
                </c:pt>
                <c:pt idx="2">
                  <c:v>77.8</c:v>
                </c:pt>
                <c:pt idx="3">
                  <c:v>77.900000000000006</c:v>
                </c:pt>
              </c:numCache>
            </c:numRef>
          </c:val>
          <c:smooth val="0"/>
        </c:ser>
        <c:ser>
          <c:idx val="12"/>
          <c:order val="12"/>
          <c:tx>
            <c:strRef>
              <c:f>Sheet1!$A$14:$B$14</c:f>
              <c:strCache>
                <c:ptCount val="1"/>
                <c:pt idx="0">
                  <c:v>S Barnsley +</c:v>
                </c:pt>
              </c:strCache>
            </c:strRef>
          </c:tx>
          <c:cat>
            <c:numRef>
              <c:f>Sheet1!$C$1:$F$1</c:f>
              <c:numCache>
                <c:formatCode>General</c:formatCode>
                <c:ptCount val="4"/>
                <c:pt idx="0">
                  <c:v>2011</c:v>
                </c:pt>
                <c:pt idx="1">
                  <c:v>2012</c:v>
                </c:pt>
                <c:pt idx="2">
                  <c:v>2013</c:v>
                </c:pt>
                <c:pt idx="3">
                  <c:v>2014</c:v>
                </c:pt>
              </c:numCache>
            </c:numRef>
          </c:cat>
          <c:val>
            <c:numRef>
              <c:f>Sheet1!$C$14:$F$14</c:f>
              <c:numCache>
                <c:formatCode>0.0</c:formatCode>
                <c:ptCount val="4"/>
                <c:pt idx="0">
                  <c:v>77.7</c:v>
                </c:pt>
                <c:pt idx="1">
                  <c:v>78</c:v>
                </c:pt>
                <c:pt idx="2">
                  <c:v>78.3</c:v>
                </c:pt>
                <c:pt idx="3">
                  <c:v>77.900000000000006</c:v>
                </c:pt>
              </c:numCache>
            </c:numRef>
          </c:val>
          <c:smooth val="0"/>
        </c:ser>
        <c:ser>
          <c:idx val="13"/>
          <c:order val="13"/>
          <c:tx>
            <c:strRef>
              <c:f>Sheet1!$A$15:$B$15</c:f>
              <c:strCache>
                <c:ptCount val="1"/>
                <c:pt idx="0">
                  <c:v>S Doncaster +</c:v>
                </c:pt>
              </c:strCache>
            </c:strRef>
          </c:tx>
          <c:cat>
            <c:numRef>
              <c:f>Sheet1!$C$1:$F$1</c:f>
              <c:numCache>
                <c:formatCode>General</c:formatCode>
                <c:ptCount val="4"/>
                <c:pt idx="0">
                  <c:v>2011</c:v>
                </c:pt>
                <c:pt idx="1">
                  <c:v>2012</c:v>
                </c:pt>
                <c:pt idx="2">
                  <c:v>2013</c:v>
                </c:pt>
                <c:pt idx="3">
                  <c:v>2014</c:v>
                </c:pt>
              </c:numCache>
            </c:numRef>
          </c:cat>
          <c:val>
            <c:numRef>
              <c:f>Sheet1!$C$15:$F$15</c:f>
              <c:numCache>
                <c:formatCode>0.0</c:formatCode>
                <c:ptCount val="4"/>
                <c:pt idx="0">
                  <c:v>77.400000000000006</c:v>
                </c:pt>
                <c:pt idx="1">
                  <c:v>77.400000000000006</c:v>
                </c:pt>
                <c:pt idx="2">
                  <c:v>77.400000000000006</c:v>
                </c:pt>
                <c:pt idx="3">
                  <c:v>77.599999999999994</c:v>
                </c:pt>
              </c:numCache>
            </c:numRef>
          </c:val>
          <c:smooth val="0"/>
        </c:ser>
        <c:ser>
          <c:idx val="14"/>
          <c:order val="14"/>
          <c:tx>
            <c:strRef>
              <c:f>Sheet1!$A$16:$B$16</c:f>
              <c:strCache>
                <c:ptCount val="1"/>
                <c:pt idx="0">
                  <c:v>S Bradford +</c:v>
                </c:pt>
              </c:strCache>
            </c:strRef>
          </c:tx>
          <c:cat>
            <c:numRef>
              <c:f>Sheet1!$C$1:$F$1</c:f>
              <c:numCache>
                <c:formatCode>General</c:formatCode>
                <c:ptCount val="4"/>
                <c:pt idx="0">
                  <c:v>2011</c:v>
                </c:pt>
                <c:pt idx="1">
                  <c:v>2012</c:v>
                </c:pt>
                <c:pt idx="2">
                  <c:v>2013</c:v>
                </c:pt>
                <c:pt idx="3">
                  <c:v>2014</c:v>
                </c:pt>
              </c:numCache>
            </c:numRef>
          </c:cat>
          <c:val>
            <c:numRef>
              <c:f>Sheet1!$C$16:$F$16</c:f>
              <c:numCache>
                <c:formatCode>0.0</c:formatCode>
                <c:ptCount val="4"/>
                <c:pt idx="0">
                  <c:v>77.400000000000006</c:v>
                </c:pt>
                <c:pt idx="1">
                  <c:v>77.599999999999994</c:v>
                </c:pt>
                <c:pt idx="2">
                  <c:v>77.599999999999994</c:v>
                </c:pt>
                <c:pt idx="3">
                  <c:v>77.599999999999994</c:v>
                </c:pt>
              </c:numCache>
            </c:numRef>
          </c:val>
          <c:smooth val="0"/>
        </c:ser>
        <c:ser>
          <c:idx val="15"/>
          <c:order val="15"/>
          <c:tx>
            <c:strRef>
              <c:f>Sheet1!$A$17:$B$17</c:f>
              <c:strCache>
                <c:ptCount val="1"/>
                <c:pt idx="0">
                  <c:v>S Hull -</c:v>
                </c:pt>
              </c:strCache>
            </c:strRef>
          </c:tx>
          <c:cat>
            <c:numRef>
              <c:f>Sheet1!$C$1:$F$1</c:f>
              <c:numCache>
                <c:formatCode>General</c:formatCode>
                <c:ptCount val="4"/>
                <c:pt idx="0">
                  <c:v>2011</c:v>
                </c:pt>
                <c:pt idx="1">
                  <c:v>2012</c:v>
                </c:pt>
                <c:pt idx="2">
                  <c:v>2013</c:v>
                </c:pt>
                <c:pt idx="3">
                  <c:v>2014</c:v>
                </c:pt>
              </c:numCache>
            </c:numRef>
          </c:cat>
          <c:val>
            <c:numRef>
              <c:f>Sheet1!$C$17:$F$17</c:f>
              <c:numCache>
                <c:formatCode>0.0</c:formatCode>
                <c:ptCount val="4"/>
                <c:pt idx="0">
                  <c:v>76.599999999999994</c:v>
                </c:pt>
                <c:pt idx="1">
                  <c:v>76.5</c:v>
                </c:pt>
                <c:pt idx="2">
                  <c:v>76.599999999999994</c:v>
                </c:pt>
                <c:pt idx="3">
                  <c:v>76.5</c:v>
                </c:pt>
              </c:numCache>
            </c:numRef>
          </c:val>
          <c:smooth val="0"/>
        </c:ser>
        <c:dLbls>
          <c:showLegendKey val="0"/>
          <c:showVal val="0"/>
          <c:showCatName val="0"/>
          <c:showSerName val="0"/>
          <c:showPercent val="0"/>
          <c:showBubbleSize val="0"/>
        </c:dLbls>
        <c:smooth val="0"/>
        <c:axId val="210752024"/>
        <c:axId val="210752416"/>
      </c:lineChart>
      <c:catAx>
        <c:axId val="210752024"/>
        <c:scaling>
          <c:orientation val="minMax"/>
        </c:scaling>
        <c:delete val="0"/>
        <c:axPos val="b"/>
        <c:numFmt formatCode="General" sourceLinked="1"/>
        <c:majorTickMark val="none"/>
        <c:minorTickMark val="none"/>
        <c:tickLblPos val="nextTo"/>
        <c:crossAx val="210752416"/>
        <c:crosses val="autoZero"/>
        <c:auto val="1"/>
        <c:lblAlgn val="ctr"/>
        <c:lblOffset val="100"/>
        <c:noMultiLvlLbl val="0"/>
      </c:catAx>
      <c:valAx>
        <c:axId val="210752416"/>
        <c:scaling>
          <c:orientation val="minMax"/>
          <c:max val="80.5"/>
          <c:min val="76"/>
        </c:scaling>
        <c:delete val="0"/>
        <c:axPos val="l"/>
        <c:majorGridlines/>
        <c:title>
          <c:overlay val="0"/>
        </c:title>
        <c:numFmt formatCode="0.0" sourceLinked="1"/>
        <c:majorTickMark val="none"/>
        <c:minorTickMark val="none"/>
        <c:tickLblPos val="nextTo"/>
        <c:crossAx val="210752024"/>
        <c:crosses val="autoZero"/>
        <c:crossBetween val="between"/>
      </c:valAx>
    </c:plotArea>
    <c:legend>
      <c:legendPos val="r"/>
      <c:layout>
        <c:manualLayout>
          <c:xMode val="edge"/>
          <c:yMode val="edge"/>
          <c:x val="0.74367186740546321"/>
          <c:y val="0.16711248607704554"/>
          <c:w val="0.24706887333527752"/>
          <c:h val="0.8057060611499007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'LE changes females YH'!$A$2</c:f>
              <c:strCache>
                <c:ptCount val="1"/>
                <c:pt idx="0">
                  <c:v>North Yorkshire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YH'!$B$2:$E$2</c:f>
              <c:numCache>
                <c:formatCode>0.0</c:formatCode>
                <c:ptCount val="4"/>
                <c:pt idx="0">
                  <c:v>83.5</c:v>
                </c:pt>
                <c:pt idx="1">
                  <c:v>83.7</c:v>
                </c:pt>
                <c:pt idx="2">
                  <c:v>83.9</c:v>
                </c:pt>
                <c:pt idx="3">
                  <c:v>84.1</c:v>
                </c:pt>
              </c:numCache>
            </c:numRef>
          </c:val>
          <c:smooth val="0"/>
        </c:ser>
        <c:ser>
          <c:idx val="1"/>
          <c:order val="1"/>
          <c:tx>
            <c:strRef>
              <c:f>'LE changes females YH'!$A$3</c:f>
              <c:strCache>
                <c:ptCount val="1"/>
                <c:pt idx="0">
                  <c:v>York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YH'!$B$3:$E$3</c:f>
              <c:numCache>
                <c:formatCode>0.0</c:formatCode>
                <c:ptCount val="4"/>
                <c:pt idx="0">
                  <c:v>83</c:v>
                </c:pt>
                <c:pt idx="1">
                  <c:v>83.4</c:v>
                </c:pt>
                <c:pt idx="2">
                  <c:v>83.4</c:v>
                </c:pt>
                <c:pt idx="3">
                  <c:v>83.4</c:v>
                </c:pt>
              </c:numCache>
            </c:numRef>
          </c:val>
          <c:smooth val="0"/>
        </c:ser>
        <c:ser>
          <c:idx val="2"/>
          <c:order val="2"/>
          <c:tx>
            <c:strRef>
              <c:f>'LE changes females YH'!$A$4</c:f>
              <c:strCache>
                <c:ptCount val="1"/>
                <c:pt idx="0">
                  <c:v>East Riding of Yorkshire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YH'!$B$4:$E$4</c:f>
              <c:numCache>
                <c:formatCode>0.0</c:formatCode>
                <c:ptCount val="4"/>
                <c:pt idx="0">
                  <c:v>82.9</c:v>
                </c:pt>
                <c:pt idx="1">
                  <c:v>83</c:v>
                </c:pt>
                <c:pt idx="2">
                  <c:v>83.2</c:v>
                </c:pt>
                <c:pt idx="3">
                  <c:v>83.3</c:v>
                </c:pt>
              </c:numCache>
            </c:numRef>
          </c:val>
          <c:smooth val="0"/>
        </c:ser>
        <c:ser>
          <c:idx val="3"/>
          <c:order val="3"/>
          <c:tx>
            <c:strRef>
              <c:f>'LE changes females YH'!$A$5</c:f>
              <c:strCache>
                <c:ptCount val="1"/>
                <c:pt idx="0">
                  <c:v>ENGLAND</c:v>
                </c:pt>
              </c:strCache>
            </c:strRef>
          </c:tx>
          <c:spPr>
            <a:ln w="76200"/>
          </c:spPr>
          <c:marker>
            <c:symbol val="none"/>
          </c:marker>
          <c:cat>
            <c:numRef>
              <c:f>'LE changes females YH'!$B$1:$E$1</c:f>
              <c:numCache>
                <c:formatCode>General</c:formatCode>
                <c:ptCount val="4"/>
                <c:pt idx="0">
                  <c:v>2011</c:v>
                </c:pt>
                <c:pt idx="1">
                  <c:v>2012</c:v>
                </c:pt>
                <c:pt idx="2">
                  <c:v>2013</c:v>
                </c:pt>
                <c:pt idx="3">
                  <c:v>2014</c:v>
                </c:pt>
              </c:numCache>
            </c:numRef>
          </c:cat>
          <c:val>
            <c:numRef>
              <c:f>'LE changes females YH'!$B$5:$E$5</c:f>
              <c:numCache>
                <c:formatCode>0.0</c:formatCode>
                <c:ptCount val="4"/>
                <c:pt idx="0">
                  <c:v>82.9</c:v>
                </c:pt>
                <c:pt idx="1">
                  <c:v>83</c:v>
                </c:pt>
                <c:pt idx="2">
                  <c:v>83.1</c:v>
                </c:pt>
                <c:pt idx="3">
                  <c:v>83.1</c:v>
                </c:pt>
              </c:numCache>
            </c:numRef>
          </c:val>
          <c:smooth val="0"/>
        </c:ser>
        <c:ser>
          <c:idx val="4"/>
          <c:order val="4"/>
          <c:tx>
            <c:strRef>
              <c:f>'LE changes females YH'!$A$6</c:f>
              <c:strCache>
                <c:ptCount val="1"/>
                <c:pt idx="0">
                  <c:v>North Lincolnshire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YH'!$B$6:$E$6</c:f>
              <c:numCache>
                <c:formatCode>0.0</c:formatCode>
                <c:ptCount val="4"/>
                <c:pt idx="0">
                  <c:v>82.6</c:v>
                </c:pt>
                <c:pt idx="1">
                  <c:v>82.4</c:v>
                </c:pt>
                <c:pt idx="2">
                  <c:v>82.7</c:v>
                </c:pt>
                <c:pt idx="3">
                  <c:v>82.5</c:v>
                </c:pt>
              </c:numCache>
            </c:numRef>
          </c:val>
          <c:smooth val="0"/>
        </c:ser>
        <c:ser>
          <c:idx val="5"/>
          <c:order val="5"/>
          <c:tx>
            <c:strRef>
              <c:f>'LE changes females YH'!$A$7</c:f>
              <c:strCache>
                <c:ptCount val="1"/>
                <c:pt idx="0">
                  <c:v>Sheffield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YH'!$B$7:$E$7</c:f>
              <c:numCache>
                <c:formatCode>0.0</c:formatCode>
                <c:ptCount val="4"/>
                <c:pt idx="0">
                  <c:v>82.3</c:v>
                </c:pt>
                <c:pt idx="1">
                  <c:v>82.4</c:v>
                </c:pt>
                <c:pt idx="2">
                  <c:v>82.5</c:v>
                </c:pt>
                <c:pt idx="3">
                  <c:v>82.5</c:v>
                </c:pt>
              </c:numCache>
            </c:numRef>
          </c:val>
          <c:smooth val="0"/>
        </c:ser>
        <c:ser>
          <c:idx val="6"/>
          <c:order val="6"/>
          <c:tx>
            <c:strRef>
              <c:f>'LE changes females YH'!$A$8</c:f>
              <c:strCache>
                <c:ptCount val="1"/>
                <c:pt idx="0">
                  <c:v>Kirklees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YH'!$B$8:$E$8</c:f>
              <c:numCache>
                <c:formatCode>0.0</c:formatCode>
                <c:ptCount val="4"/>
                <c:pt idx="0">
                  <c:v>81.900000000000006</c:v>
                </c:pt>
                <c:pt idx="1">
                  <c:v>82.3</c:v>
                </c:pt>
                <c:pt idx="2">
                  <c:v>82.3</c:v>
                </c:pt>
                <c:pt idx="3">
                  <c:v>82.4</c:v>
                </c:pt>
              </c:numCache>
            </c:numRef>
          </c:val>
          <c:smooth val="0"/>
        </c:ser>
        <c:ser>
          <c:idx val="7"/>
          <c:order val="7"/>
          <c:tx>
            <c:strRef>
              <c:f>'LE changes females YH'!$A$9</c:f>
              <c:strCache>
                <c:ptCount val="1"/>
                <c:pt idx="0">
                  <c:v>S North East Lincolnshire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YH'!$B$9:$E$9</c:f>
              <c:numCache>
                <c:formatCode>0.0</c:formatCode>
                <c:ptCount val="4"/>
                <c:pt idx="0">
                  <c:v>81.8</c:v>
                </c:pt>
                <c:pt idx="1">
                  <c:v>81.599999999999994</c:v>
                </c:pt>
                <c:pt idx="2">
                  <c:v>82.1</c:v>
                </c:pt>
                <c:pt idx="3">
                  <c:v>82.2</c:v>
                </c:pt>
              </c:numCache>
            </c:numRef>
          </c:val>
          <c:smooth val="0"/>
        </c:ser>
        <c:ser>
          <c:idx val="8"/>
          <c:order val="8"/>
          <c:tx>
            <c:strRef>
              <c:f>'LE changes females YH'!$A$10</c:f>
              <c:strCache>
                <c:ptCount val="1"/>
                <c:pt idx="0">
                  <c:v>Calderdale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YH'!$B$10:$E$10</c:f>
              <c:numCache>
                <c:formatCode>0.0</c:formatCode>
                <c:ptCount val="4"/>
                <c:pt idx="0">
                  <c:v>82.1</c:v>
                </c:pt>
                <c:pt idx="1">
                  <c:v>82</c:v>
                </c:pt>
                <c:pt idx="2">
                  <c:v>82.1</c:v>
                </c:pt>
                <c:pt idx="3">
                  <c:v>82.1</c:v>
                </c:pt>
              </c:numCache>
            </c:numRef>
          </c:val>
          <c:smooth val="0"/>
        </c:ser>
        <c:ser>
          <c:idx val="9"/>
          <c:order val="9"/>
          <c:tx>
            <c:strRef>
              <c:f>'LE changes females YH'!$A$11</c:f>
              <c:strCache>
                <c:ptCount val="1"/>
                <c:pt idx="0">
                  <c:v>Leeds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YH'!$B$11:$E$11</c:f>
              <c:numCache>
                <c:formatCode>0.0</c:formatCode>
                <c:ptCount val="4"/>
                <c:pt idx="0">
                  <c:v>82</c:v>
                </c:pt>
                <c:pt idx="1">
                  <c:v>82</c:v>
                </c:pt>
                <c:pt idx="2">
                  <c:v>82.3</c:v>
                </c:pt>
                <c:pt idx="3">
                  <c:v>82.1</c:v>
                </c:pt>
              </c:numCache>
            </c:numRef>
          </c:val>
          <c:smooth val="0"/>
        </c:ser>
        <c:ser>
          <c:idx val="10"/>
          <c:order val="10"/>
          <c:tx>
            <c:strRef>
              <c:f>'LE changes females YH'!$A$12</c:f>
              <c:strCache>
                <c:ptCount val="1"/>
                <c:pt idx="0">
                  <c:v>S Wakefield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YH'!$B$12:$E$12</c:f>
              <c:numCache>
                <c:formatCode>0.0</c:formatCode>
                <c:ptCount val="4"/>
                <c:pt idx="0">
                  <c:v>81.3</c:v>
                </c:pt>
                <c:pt idx="1">
                  <c:v>81.7</c:v>
                </c:pt>
                <c:pt idx="2">
                  <c:v>81.900000000000006</c:v>
                </c:pt>
                <c:pt idx="3">
                  <c:v>82</c:v>
                </c:pt>
              </c:numCache>
            </c:numRef>
          </c:val>
          <c:smooth val="0"/>
        </c:ser>
        <c:ser>
          <c:idx val="11"/>
          <c:order val="11"/>
          <c:tx>
            <c:strRef>
              <c:f>'LE changes females YH'!$A$13</c:f>
              <c:strCache>
                <c:ptCount val="1"/>
                <c:pt idx="0">
                  <c:v>S Barnsley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YH'!$B$13:$E$13</c:f>
              <c:numCache>
                <c:formatCode>0.0</c:formatCode>
                <c:ptCount val="4"/>
                <c:pt idx="0">
                  <c:v>81.400000000000006</c:v>
                </c:pt>
                <c:pt idx="1">
                  <c:v>81.5</c:v>
                </c:pt>
                <c:pt idx="2">
                  <c:v>81.7</c:v>
                </c:pt>
                <c:pt idx="3">
                  <c:v>81.599999999999994</c:v>
                </c:pt>
              </c:numCache>
            </c:numRef>
          </c:val>
          <c:smooth val="0"/>
        </c:ser>
        <c:ser>
          <c:idx val="12"/>
          <c:order val="12"/>
          <c:tx>
            <c:strRef>
              <c:f>'LE changes females YH'!$A$14</c:f>
              <c:strCache>
                <c:ptCount val="1"/>
                <c:pt idx="0">
                  <c:v>S Doncaster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YH'!$B$14:$E$14</c:f>
              <c:numCache>
                <c:formatCode>0.0</c:formatCode>
                <c:ptCount val="4"/>
                <c:pt idx="0">
                  <c:v>81.5</c:v>
                </c:pt>
                <c:pt idx="1">
                  <c:v>81.599999999999994</c:v>
                </c:pt>
                <c:pt idx="2">
                  <c:v>81.5</c:v>
                </c:pt>
                <c:pt idx="3">
                  <c:v>81.599999999999994</c:v>
                </c:pt>
              </c:numCache>
            </c:numRef>
          </c:val>
          <c:smooth val="0"/>
        </c:ser>
        <c:ser>
          <c:idx val="13"/>
          <c:order val="13"/>
          <c:tx>
            <c:strRef>
              <c:f>'LE changes females YH'!$A$15</c:f>
              <c:strCache>
                <c:ptCount val="1"/>
                <c:pt idx="0">
                  <c:v>S Rotherham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YH'!$B$15:$E$15</c:f>
              <c:numCache>
                <c:formatCode>0.0</c:formatCode>
                <c:ptCount val="4"/>
                <c:pt idx="0">
                  <c:v>81.599999999999994</c:v>
                </c:pt>
                <c:pt idx="1">
                  <c:v>81.400000000000006</c:v>
                </c:pt>
                <c:pt idx="2">
                  <c:v>81.3</c:v>
                </c:pt>
                <c:pt idx="3">
                  <c:v>81.3</c:v>
                </c:pt>
              </c:numCache>
            </c:numRef>
          </c:val>
          <c:smooth val="0"/>
        </c:ser>
        <c:ser>
          <c:idx val="14"/>
          <c:order val="14"/>
          <c:tx>
            <c:strRef>
              <c:f>'LE changes females YH'!$A$16</c:f>
              <c:strCache>
                <c:ptCount val="1"/>
                <c:pt idx="0">
                  <c:v>S Bradford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YH'!$B$16:$E$16</c:f>
              <c:numCache>
                <c:formatCode>0.0</c:formatCode>
                <c:ptCount val="4"/>
                <c:pt idx="0">
                  <c:v>81.400000000000006</c:v>
                </c:pt>
                <c:pt idx="1">
                  <c:v>81.3</c:v>
                </c:pt>
                <c:pt idx="2">
                  <c:v>81.400000000000006</c:v>
                </c:pt>
                <c:pt idx="3">
                  <c:v>81.3</c:v>
                </c:pt>
              </c:numCache>
            </c:numRef>
          </c:val>
          <c:smooth val="0"/>
        </c:ser>
        <c:ser>
          <c:idx val="15"/>
          <c:order val="15"/>
          <c:tx>
            <c:strRef>
              <c:f>'LE changes females YH'!$A$17</c:f>
              <c:strCache>
                <c:ptCount val="1"/>
                <c:pt idx="0">
                  <c:v>S Hull -</c:v>
                </c:pt>
              </c:strCache>
            </c:strRef>
          </c:tx>
          <c:marker>
            <c:symbol val="none"/>
          </c:marker>
          <c:cat>
            <c:numRef>
              <c:f>'LE changes females YH'!$B$1:$E$1</c:f>
              <c:numCache>
                <c:formatCode>General</c:formatCode>
                <c:ptCount val="4"/>
                <c:pt idx="0">
                  <c:v>2011</c:v>
                </c:pt>
                <c:pt idx="1">
                  <c:v>2012</c:v>
                </c:pt>
                <c:pt idx="2">
                  <c:v>2013</c:v>
                </c:pt>
                <c:pt idx="3">
                  <c:v>2014</c:v>
                </c:pt>
              </c:numCache>
            </c:numRef>
          </c:cat>
          <c:val>
            <c:numRef>
              <c:f>'LE changes females YH'!$B$17:$E$17</c:f>
              <c:numCache>
                <c:formatCode>0.0</c:formatCode>
                <c:ptCount val="4"/>
                <c:pt idx="0">
                  <c:v>80.400000000000006</c:v>
                </c:pt>
                <c:pt idx="1">
                  <c:v>80.599999999999994</c:v>
                </c:pt>
                <c:pt idx="2">
                  <c:v>80.5</c:v>
                </c:pt>
                <c:pt idx="3">
                  <c:v>80.2</c:v>
                </c:pt>
              </c:numCache>
            </c:numRef>
          </c:val>
          <c:smooth val="0"/>
        </c:ser>
        <c:dLbls>
          <c:showLegendKey val="0"/>
          <c:showVal val="0"/>
          <c:showCatName val="0"/>
          <c:showSerName val="0"/>
          <c:showPercent val="0"/>
          <c:showBubbleSize val="0"/>
        </c:dLbls>
        <c:smooth val="0"/>
        <c:axId val="210753200"/>
        <c:axId val="217136928"/>
      </c:lineChart>
      <c:catAx>
        <c:axId val="210753200"/>
        <c:scaling>
          <c:orientation val="minMax"/>
        </c:scaling>
        <c:delete val="0"/>
        <c:axPos val="b"/>
        <c:numFmt formatCode="General" sourceLinked="1"/>
        <c:majorTickMark val="none"/>
        <c:minorTickMark val="none"/>
        <c:tickLblPos val="nextTo"/>
        <c:crossAx val="217136928"/>
        <c:crosses val="autoZero"/>
        <c:auto val="1"/>
        <c:lblAlgn val="ctr"/>
        <c:lblOffset val="100"/>
        <c:noMultiLvlLbl val="0"/>
      </c:catAx>
      <c:valAx>
        <c:axId val="217136928"/>
        <c:scaling>
          <c:orientation val="minMax"/>
          <c:max val="84.5"/>
          <c:min val="80"/>
        </c:scaling>
        <c:delete val="0"/>
        <c:axPos val="l"/>
        <c:majorGridlines/>
        <c:title>
          <c:overlay val="0"/>
        </c:title>
        <c:numFmt formatCode="0.0" sourceLinked="1"/>
        <c:majorTickMark val="none"/>
        <c:minorTickMark val="none"/>
        <c:tickLblPos val="nextTo"/>
        <c:crossAx val="210753200"/>
        <c:crosses val="autoZero"/>
        <c:crossBetween val="between"/>
      </c:valAx>
    </c:plotArea>
    <c:legend>
      <c:legendPos val="r"/>
      <c:layout>
        <c:manualLayout>
          <c:xMode val="edge"/>
          <c:yMode val="edge"/>
          <c:x val="0.77931475962596464"/>
          <c:y val="0.19297491563401101"/>
          <c:w val="0.21180339272592996"/>
          <c:h val="0.7044095660766283"/>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Sheet2!$A$2:$C$2</c:f>
              <c:strCache>
                <c:ptCount val="1"/>
                <c:pt idx="0">
                  <c:v>SOUTH EAST (+0.3)</c:v>
                </c:pt>
              </c:strCache>
            </c:strRef>
          </c:tx>
          <c:marker>
            <c:symbol val="none"/>
          </c:marker>
          <c:cat>
            <c:numRef>
              <c:f>Sheet2!$D$1:$G$1</c:f>
              <c:numCache>
                <c:formatCode>General</c:formatCode>
                <c:ptCount val="4"/>
                <c:pt idx="0">
                  <c:v>2011</c:v>
                </c:pt>
                <c:pt idx="1">
                  <c:v>2012</c:v>
                </c:pt>
                <c:pt idx="2">
                  <c:v>2013</c:v>
                </c:pt>
                <c:pt idx="3">
                  <c:v>2014</c:v>
                </c:pt>
              </c:numCache>
            </c:numRef>
          </c:cat>
          <c:val>
            <c:numRef>
              <c:f>Sheet2!$D$2:$G$2</c:f>
              <c:numCache>
                <c:formatCode>0.0</c:formatCode>
                <c:ptCount val="4"/>
                <c:pt idx="0">
                  <c:v>80.2</c:v>
                </c:pt>
                <c:pt idx="1">
                  <c:v>80.3</c:v>
                </c:pt>
                <c:pt idx="2">
                  <c:v>80.400000000000006</c:v>
                </c:pt>
                <c:pt idx="3">
                  <c:v>80.5</c:v>
                </c:pt>
              </c:numCache>
            </c:numRef>
          </c:val>
          <c:smooth val="0"/>
        </c:ser>
        <c:ser>
          <c:idx val="1"/>
          <c:order val="1"/>
          <c:tx>
            <c:strRef>
              <c:f>Sheet2!$A$3:$C$3</c:f>
              <c:strCache>
                <c:ptCount val="1"/>
                <c:pt idx="0">
                  <c:v>EAST (+0.3)</c:v>
                </c:pt>
              </c:strCache>
            </c:strRef>
          </c:tx>
          <c:marker>
            <c:symbol val="none"/>
          </c:marker>
          <c:cat>
            <c:numRef>
              <c:f>Sheet2!$D$1:$G$1</c:f>
              <c:numCache>
                <c:formatCode>General</c:formatCode>
                <c:ptCount val="4"/>
                <c:pt idx="0">
                  <c:v>2011</c:v>
                </c:pt>
                <c:pt idx="1">
                  <c:v>2012</c:v>
                </c:pt>
                <c:pt idx="2">
                  <c:v>2013</c:v>
                </c:pt>
                <c:pt idx="3">
                  <c:v>2014</c:v>
                </c:pt>
              </c:numCache>
            </c:numRef>
          </c:cat>
          <c:val>
            <c:numRef>
              <c:f>Sheet2!$D$3:$G$3</c:f>
              <c:numCache>
                <c:formatCode>0.0</c:formatCode>
                <c:ptCount val="4"/>
                <c:pt idx="0">
                  <c:v>80</c:v>
                </c:pt>
                <c:pt idx="1">
                  <c:v>80.2</c:v>
                </c:pt>
                <c:pt idx="2">
                  <c:v>80.3</c:v>
                </c:pt>
                <c:pt idx="3">
                  <c:v>80.3</c:v>
                </c:pt>
              </c:numCache>
            </c:numRef>
          </c:val>
          <c:smooth val="0"/>
        </c:ser>
        <c:ser>
          <c:idx val="2"/>
          <c:order val="2"/>
          <c:tx>
            <c:strRef>
              <c:f>Sheet2!$A$4:$C$4</c:f>
              <c:strCache>
                <c:ptCount val="1"/>
                <c:pt idx="0">
                  <c:v>LONDON (+0.7)</c:v>
                </c:pt>
              </c:strCache>
            </c:strRef>
          </c:tx>
          <c:marker>
            <c:symbol val="none"/>
          </c:marker>
          <c:cat>
            <c:numRef>
              <c:f>Sheet2!$D$1:$G$1</c:f>
              <c:numCache>
                <c:formatCode>General</c:formatCode>
                <c:ptCount val="4"/>
                <c:pt idx="0">
                  <c:v>2011</c:v>
                </c:pt>
                <c:pt idx="1">
                  <c:v>2012</c:v>
                </c:pt>
                <c:pt idx="2">
                  <c:v>2013</c:v>
                </c:pt>
                <c:pt idx="3">
                  <c:v>2014</c:v>
                </c:pt>
              </c:numCache>
            </c:numRef>
          </c:cat>
          <c:val>
            <c:numRef>
              <c:f>Sheet2!$D$4:$G$4</c:f>
              <c:numCache>
                <c:formatCode>0.0</c:formatCode>
                <c:ptCount val="4"/>
                <c:pt idx="0">
                  <c:v>79.5</c:v>
                </c:pt>
                <c:pt idx="1">
                  <c:v>79.900000000000006</c:v>
                </c:pt>
                <c:pt idx="2">
                  <c:v>80.2</c:v>
                </c:pt>
                <c:pt idx="3">
                  <c:v>80.2</c:v>
                </c:pt>
              </c:numCache>
            </c:numRef>
          </c:val>
          <c:smooth val="0"/>
        </c:ser>
        <c:ser>
          <c:idx val="3"/>
          <c:order val="3"/>
          <c:tx>
            <c:strRef>
              <c:f>Sheet2!$A$5:$C$5</c:f>
              <c:strCache>
                <c:ptCount val="1"/>
                <c:pt idx="0">
                  <c:v>SOUTH WEST (+0.2)</c:v>
                </c:pt>
              </c:strCache>
            </c:strRef>
          </c:tx>
          <c:marker>
            <c:symbol val="none"/>
          </c:marker>
          <c:cat>
            <c:numRef>
              <c:f>Sheet2!$D$1:$G$1</c:f>
              <c:numCache>
                <c:formatCode>General</c:formatCode>
                <c:ptCount val="4"/>
                <c:pt idx="0">
                  <c:v>2011</c:v>
                </c:pt>
                <c:pt idx="1">
                  <c:v>2012</c:v>
                </c:pt>
                <c:pt idx="2">
                  <c:v>2013</c:v>
                </c:pt>
                <c:pt idx="3">
                  <c:v>2014</c:v>
                </c:pt>
              </c:numCache>
            </c:numRef>
          </c:cat>
          <c:val>
            <c:numRef>
              <c:f>Sheet2!$D$5:$G$5</c:f>
              <c:numCache>
                <c:formatCode>0.0</c:formatCode>
                <c:ptCount val="4"/>
                <c:pt idx="0">
                  <c:v>79.900000000000006</c:v>
                </c:pt>
                <c:pt idx="1">
                  <c:v>80</c:v>
                </c:pt>
                <c:pt idx="2">
                  <c:v>80.099999999999994</c:v>
                </c:pt>
                <c:pt idx="3">
                  <c:v>80.099999999999994</c:v>
                </c:pt>
              </c:numCache>
            </c:numRef>
          </c:val>
          <c:smooth val="0"/>
        </c:ser>
        <c:ser>
          <c:idx val="4"/>
          <c:order val="4"/>
          <c:tx>
            <c:strRef>
              <c:f>Sheet2!$A$6:$C$6</c:f>
              <c:strCache>
                <c:ptCount val="1"/>
                <c:pt idx="0">
                  <c:v>ENGLAND (+0.4)</c:v>
                </c:pt>
              </c:strCache>
            </c:strRef>
          </c:tx>
          <c:marker>
            <c:symbol val="square"/>
            <c:size val="6"/>
          </c:marker>
          <c:cat>
            <c:numRef>
              <c:f>Sheet2!$D$1:$G$1</c:f>
              <c:numCache>
                <c:formatCode>General</c:formatCode>
                <c:ptCount val="4"/>
                <c:pt idx="0">
                  <c:v>2011</c:v>
                </c:pt>
                <c:pt idx="1">
                  <c:v>2012</c:v>
                </c:pt>
                <c:pt idx="2">
                  <c:v>2013</c:v>
                </c:pt>
                <c:pt idx="3">
                  <c:v>2014</c:v>
                </c:pt>
              </c:numCache>
            </c:numRef>
          </c:cat>
          <c:val>
            <c:numRef>
              <c:f>Sheet2!$D$6:$G$6</c:f>
              <c:numCache>
                <c:formatCode>0.0</c:formatCode>
                <c:ptCount val="4"/>
                <c:pt idx="0">
                  <c:v>79.099999999999994</c:v>
                </c:pt>
                <c:pt idx="1">
                  <c:v>79.3</c:v>
                </c:pt>
                <c:pt idx="2">
                  <c:v>79.400000000000006</c:v>
                </c:pt>
                <c:pt idx="3">
                  <c:v>79.5</c:v>
                </c:pt>
              </c:numCache>
            </c:numRef>
          </c:val>
          <c:smooth val="0"/>
        </c:ser>
        <c:ser>
          <c:idx val="5"/>
          <c:order val="5"/>
          <c:tx>
            <c:strRef>
              <c:f>Sheet2!$A$7:$C$7</c:f>
              <c:strCache>
                <c:ptCount val="1"/>
                <c:pt idx="0">
                  <c:v>EAST MIDLANDS (+0.3)</c:v>
                </c:pt>
              </c:strCache>
            </c:strRef>
          </c:tx>
          <c:marker>
            <c:symbol val="none"/>
          </c:marker>
          <c:cat>
            <c:numRef>
              <c:f>Sheet2!$D$1:$G$1</c:f>
              <c:numCache>
                <c:formatCode>General</c:formatCode>
                <c:ptCount val="4"/>
                <c:pt idx="0">
                  <c:v>2011</c:v>
                </c:pt>
                <c:pt idx="1">
                  <c:v>2012</c:v>
                </c:pt>
                <c:pt idx="2">
                  <c:v>2013</c:v>
                </c:pt>
                <c:pt idx="3">
                  <c:v>2014</c:v>
                </c:pt>
              </c:numCache>
            </c:numRef>
          </c:cat>
          <c:val>
            <c:numRef>
              <c:f>Sheet2!$D$7:$G$7</c:f>
              <c:numCache>
                <c:formatCode>0.0</c:formatCode>
                <c:ptCount val="4"/>
                <c:pt idx="0">
                  <c:v>79</c:v>
                </c:pt>
                <c:pt idx="1">
                  <c:v>79.2</c:v>
                </c:pt>
                <c:pt idx="2">
                  <c:v>79.3</c:v>
                </c:pt>
                <c:pt idx="3">
                  <c:v>79.3</c:v>
                </c:pt>
              </c:numCache>
            </c:numRef>
          </c:val>
          <c:smooth val="0"/>
        </c:ser>
        <c:ser>
          <c:idx val="6"/>
          <c:order val="6"/>
          <c:tx>
            <c:strRef>
              <c:f>Sheet2!$A$8:$C$8</c:f>
              <c:strCache>
                <c:ptCount val="1"/>
                <c:pt idx="0">
                  <c:v>WEST MIDLANDS (+0.1)</c:v>
                </c:pt>
              </c:strCache>
            </c:strRef>
          </c:tx>
          <c:marker>
            <c:symbol val="none"/>
          </c:marker>
          <c:cat>
            <c:numRef>
              <c:f>Sheet2!$D$1:$G$1</c:f>
              <c:numCache>
                <c:formatCode>General</c:formatCode>
                <c:ptCount val="4"/>
                <c:pt idx="0">
                  <c:v>2011</c:v>
                </c:pt>
                <c:pt idx="1">
                  <c:v>2012</c:v>
                </c:pt>
                <c:pt idx="2">
                  <c:v>2013</c:v>
                </c:pt>
                <c:pt idx="3">
                  <c:v>2014</c:v>
                </c:pt>
              </c:numCache>
            </c:numRef>
          </c:cat>
          <c:val>
            <c:numRef>
              <c:f>Sheet2!$D$8:$G$8</c:f>
              <c:numCache>
                <c:formatCode>0.0</c:formatCode>
                <c:ptCount val="4"/>
                <c:pt idx="0">
                  <c:v>78.599999999999994</c:v>
                </c:pt>
                <c:pt idx="1">
                  <c:v>78.7</c:v>
                </c:pt>
                <c:pt idx="2">
                  <c:v>78.8</c:v>
                </c:pt>
                <c:pt idx="3">
                  <c:v>78.7</c:v>
                </c:pt>
              </c:numCache>
            </c:numRef>
          </c:val>
          <c:smooth val="0"/>
        </c:ser>
        <c:ser>
          <c:idx val="7"/>
          <c:order val="7"/>
          <c:tx>
            <c:strRef>
              <c:f>Sheet2!$A$9:$C$9</c:f>
              <c:strCache>
                <c:ptCount val="1"/>
                <c:pt idx="0">
                  <c:v>YORKSHIRE AND THE HUMBER (+0.4)</c:v>
                </c:pt>
              </c:strCache>
            </c:strRef>
          </c:tx>
          <c:marker>
            <c:symbol val="none"/>
          </c:marker>
          <c:cat>
            <c:numRef>
              <c:f>Sheet2!$D$1:$G$1</c:f>
              <c:numCache>
                <c:formatCode>General</c:formatCode>
                <c:ptCount val="4"/>
                <c:pt idx="0">
                  <c:v>2011</c:v>
                </c:pt>
                <c:pt idx="1">
                  <c:v>2012</c:v>
                </c:pt>
                <c:pt idx="2">
                  <c:v>2013</c:v>
                </c:pt>
                <c:pt idx="3">
                  <c:v>2014</c:v>
                </c:pt>
              </c:numCache>
            </c:numRef>
          </c:cat>
          <c:val>
            <c:numRef>
              <c:f>Sheet2!$D$9:$G$9</c:f>
              <c:numCache>
                <c:formatCode>0.0</c:formatCode>
                <c:ptCount val="4"/>
                <c:pt idx="0">
                  <c:v>78.2</c:v>
                </c:pt>
                <c:pt idx="1">
                  <c:v>78.400000000000006</c:v>
                </c:pt>
                <c:pt idx="2">
                  <c:v>78.599999999999994</c:v>
                </c:pt>
                <c:pt idx="3">
                  <c:v>78.599999999999994</c:v>
                </c:pt>
              </c:numCache>
            </c:numRef>
          </c:val>
          <c:smooth val="0"/>
        </c:ser>
        <c:ser>
          <c:idx val="8"/>
          <c:order val="8"/>
          <c:tx>
            <c:strRef>
              <c:f>Sheet2!$A$10:$C$10</c:f>
              <c:strCache>
                <c:ptCount val="1"/>
                <c:pt idx="0">
                  <c:v>NORTH WEST (+0.5)</c:v>
                </c:pt>
              </c:strCache>
            </c:strRef>
          </c:tx>
          <c:marker>
            <c:symbol val="none"/>
          </c:marker>
          <c:cat>
            <c:numRef>
              <c:f>Sheet2!$D$1:$G$1</c:f>
              <c:numCache>
                <c:formatCode>General</c:formatCode>
                <c:ptCount val="4"/>
                <c:pt idx="0">
                  <c:v>2011</c:v>
                </c:pt>
                <c:pt idx="1">
                  <c:v>2012</c:v>
                </c:pt>
                <c:pt idx="2">
                  <c:v>2013</c:v>
                </c:pt>
                <c:pt idx="3">
                  <c:v>2014</c:v>
                </c:pt>
              </c:numCache>
            </c:numRef>
          </c:cat>
          <c:val>
            <c:numRef>
              <c:f>Sheet2!$D$10:$G$10</c:f>
              <c:numCache>
                <c:formatCode>0.0</c:formatCode>
                <c:ptCount val="4"/>
                <c:pt idx="0">
                  <c:v>77.599999999999994</c:v>
                </c:pt>
                <c:pt idx="1">
                  <c:v>77.900000000000006</c:v>
                </c:pt>
                <c:pt idx="2">
                  <c:v>78</c:v>
                </c:pt>
                <c:pt idx="3">
                  <c:v>78.099999999999994</c:v>
                </c:pt>
              </c:numCache>
            </c:numRef>
          </c:val>
          <c:smooth val="0"/>
        </c:ser>
        <c:ser>
          <c:idx val="9"/>
          <c:order val="9"/>
          <c:tx>
            <c:strRef>
              <c:f>Sheet2!$A$11:$C$11</c:f>
              <c:strCache>
                <c:ptCount val="1"/>
                <c:pt idx="0">
                  <c:v>NORTH EAST (+0.2)</c:v>
                </c:pt>
              </c:strCache>
            </c:strRef>
          </c:tx>
          <c:marker>
            <c:symbol val="none"/>
          </c:marker>
          <c:cat>
            <c:numRef>
              <c:f>Sheet2!$D$1:$G$1</c:f>
              <c:numCache>
                <c:formatCode>General</c:formatCode>
                <c:ptCount val="4"/>
                <c:pt idx="0">
                  <c:v>2011</c:v>
                </c:pt>
                <c:pt idx="1">
                  <c:v>2012</c:v>
                </c:pt>
                <c:pt idx="2">
                  <c:v>2013</c:v>
                </c:pt>
                <c:pt idx="3">
                  <c:v>2014</c:v>
                </c:pt>
              </c:numCache>
            </c:numRef>
          </c:cat>
          <c:val>
            <c:numRef>
              <c:f>Sheet2!$D$11:$G$11</c:f>
              <c:numCache>
                <c:formatCode>0.0</c:formatCode>
                <c:ptCount val="4"/>
                <c:pt idx="0">
                  <c:v>77.7</c:v>
                </c:pt>
                <c:pt idx="1">
                  <c:v>77.900000000000006</c:v>
                </c:pt>
                <c:pt idx="2">
                  <c:v>77.900000000000006</c:v>
                </c:pt>
                <c:pt idx="3">
                  <c:v>77.900000000000006</c:v>
                </c:pt>
              </c:numCache>
            </c:numRef>
          </c:val>
          <c:smooth val="0"/>
        </c:ser>
        <c:dLbls>
          <c:showLegendKey val="0"/>
          <c:showVal val="0"/>
          <c:showCatName val="0"/>
          <c:showSerName val="0"/>
          <c:showPercent val="0"/>
          <c:showBubbleSize val="0"/>
        </c:dLbls>
        <c:smooth val="0"/>
        <c:axId val="217137712"/>
        <c:axId val="217138104"/>
      </c:lineChart>
      <c:catAx>
        <c:axId val="217137712"/>
        <c:scaling>
          <c:orientation val="minMax"/>
        </c:scaling>
        <c:delete val="0"/>
        <c:axPos val="b"/>
        <c:numFmt formatCode="General" sourceLinked="1"/>
        <c:majorTickMark val="out"/>
        <c:minorTickMark val="none"/>
        <c:tickLblPos val="nextTo"/>
        <c:crossAx val="217138104"/>
        <c:crosses val="autoZero"/>
        <c:auto val="1"/>
        <c:lblAlgn val="ctr"/>
        <c:lblOffset val="100"/>
        <c:noMultiLvlLbl val="0"/>
      </c:catAx>
      <c:valAx>
        <c:axId val="217138104"/>
        <c:scaling>
          <c:orientation val="minMax"/>
          <c:min val="77.5"/>
        </c:scaling>
        <c:delete val="0"/>
        <c:axPos val="l"/>
        <c:majorGridlines/>
        <c:numFmt formatCode="0.0" sourceLinked="1"/>
        <c:majorTickMark val="out"/>
        <c:minorTickMark val="none"/>
        <c:tickLblPos val="nextTo"/>
        <c:crossAx val="217137712"/>
        <c:crosses val="autoZero"/>
        <c:crossBetween val="between"/>
      </c:valAx>
    </c:plotArea>
    <c:legend>
      <c:legendPos val="r"/>
      <c:layout>
        <c:manualLayout>
          <c:xMode val="edge"/>
          <c:yMode val="edge"/>
          <c:x val="0.71318606007582386"/>
          <c:y val="0.11721615930134648"/>
          <c:w val="0.2775546806649169"/>
          <c:h val="0.73189506851911956"/>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Sheet3!$A$2:$C$2</c:f>
              <c:strCache>
                <c:ptCount val="1"/>
                <c:pt idx="0">
                  <c:v>LONDON (+0.5)</c:v>
                </c:pt>
              </c:strCache>
            </c:strRef>
          </c:tx>
          <c:marker>
            <c:symbol val="none"/>
          </c:marker>
          <c:cat>
            <c:numRef>
              <c:f>Sheet3!$D$1:$G$1</c:f>
              <c:numCache>
                <c:formatCode>General</c:formatCode>
                <c:ptCount val="4"/>
                <c:pt idx="0">
                  <c:v>2011</c:v>
                </c:pt>
                <c:pt idx="1">
                  <c:v>2012</c:v>
                </c:pt>
                <c:pt idx="2">
                  <c:v>2013</c:v>
                </c:pt>
                <c:pt idx="3">
                  <c:v>2014</c:v>
                </c:pt>
              </c:numCache>
            </c:numRef>
          </c:cat>
          <c:val>
            <c:numRef>
              <c:f>Sheet3!$D$2:$G$2</c:f>
              <c:numCache>
                <c:formatCode>0.0</c:formatCode>
                <c:ptCount val="4"/>
                <c:pt idx="0">
                  <c:v>83.6</c:v>
                </c:pt>
                <c:pt idx="1">
                  <c:v>83.9</c:v>
                </c:pt>
                <c:pt idx="2">
                  <c:v>84</c:v>
                </c:pt>
                <c:pt idx="3">
                  <c:v>84.1</c:v>
                </c:pt>
              </c:numCache>
            </c:numRef>
          </c:val>
          <c:smooth val="0"/>
        </c:ser>
        <c:ser>
          <c:idx val="1"/>
          <c:order val="1"/>
          <c:tx>
            <c:strRef>
              <c:f>Sheet3!$A$3:$C$3</c:f>
              <c:strCache>
                <c:ptCount val="1"/>
                <c:pt idx="0">
                  <c:v>SOUTH EAST (+0.3)</c:v>
                </c:pt>
              </c:strCache>
            </c:strRef>
          </c:tx>
          <c:marker>
            <c:symbol val="none"/>
          </c:marker>
          <c:cat>
            <c:numRef>
              <c:f>Sheet3!$D$1:$G$1</c:f>
              <c:numCache>
                <c:formatCode>General</c:formatCode>
                <c:ptCount val="4"/>
                <c:pt idx="0">
                  <c:v>2011</c:v>
                </c:pt>
                <c:pt idx="1">
                  <c:v>2012</c:v>
                </c:pt>
                <c:pt idx="2">
                  <c:v>2013</c:v>
                </c:pt>
                <c:pt idx="3">
                  <c:v>2014</c:v>
                </c:pt>
              </c:numCache>
            </c:numRef>
          </c:cat>
          <c:val>
            <c:numRef>
              <c:f>Sheet3!$D$3:$G$3</c:f>
              <c:numCache>
                <c:formatCode>0.0</c:formatCode>
                <c:ptCount val="4"/>
                <c:pt idx="0">
                  <c:v>83.7</c:v>
                </c:pt>
                <c:pt idx="1">
                  <c:v>83.8</c:v>
                </c:pt>
                <c:pt idx="2">
                  <c:v>83.9</c:v>
                </c:pt>
                <c:pt idx="3">
                  <c:v>84</c:v>
                </c:pt>
              </c:numCache>
            </c:numRef>
          </c:val>
          <c:smooth val="0"/>
        </c:ser>
        <c:ser>
          <c:idx val="2"/>
          <c:order val="2"/>
          <c:tx>
            <c:strRef>
              <c:f>Sheet3!$A$4:$C$4</c:f>
              <c:strCache>
                <c:ptCount val="1"/>
                <c:pt idx="0">
                  <c:v>SOUTH WEST (+0.1)</c:v>
                </c:pt>
              </c:strCache>
            </c:strRef>
          </c:tx>
          <c:marker>
            <c:symbol val="none"/>
          </c:marker>
          <c:cat>
            <c:numRef>
              <c:f>Sheet3!$D$1:$G$1</c:f>
              <c:numCache>
                <c:formatCode>General</c:formatCode>
                <c:ptCount val="4"/>
                <c:pt idx="0">
                  <c:v>2011</c:v>
                </c:pt>
                <c:pt idx="1">
                  <c:v>2012</c:v>
                </c:pt>
                <c:pt idx="2">
                  <c:v>2013</c:v>
                </c:pt>
                <c:pt idx="3">
                  <c:v>2014</c:v>
                </c:pt>
              </c:numCache>
            </c:numRef>
          </c:cat>
          <c:val>
            <c:numRef>
              <c:f>Sheet3!$D$4:$G$4</c:f>
              <c:numCache>
                <c:formatCode>0.0</c:formatCode>
                <c:ptCount val="4"/>
                <c:pt idx="0">
                  <c:v>83.7</c:v>
                </c:pt>
                <c:pt idx="1">
                  <c:v>83.8</c:v>
                </c:pt>
                <c:pt idx="2">
                  <c:v>83.9</c:v>
                </c:pt>
                <c:pt idx="3">
                  <c:v>83.8</c:v>
                </c:pt>
              </c:numCache>
            </c:numRef>
          </c:val>
          <c:smooth val="0"/>
        </c:ser>
        <c:ser>
          <c:idx val="3"/>
          <c:order val="3"/>
          <c:tx>
            <c:strRef>
              <c:f>Sheet3!$A$5:$C$5</c:f>
              <c:strCache>
                <c:ptCount val="1"/>
                <c:pt idx="0">
                  <c:v>EAST (+0.2)</c:v>
                </c:pt>
              </c:strCache>
            </c:strRef>
          </c:tx>
          <c:marker>
            <c:symbol val="none"/>
          </c:marker>
          <c:cat>
            <c:numRef>
              <c:f>Sheet3!$D$1:$G$1</c:f>
              <c:numCache>
                <c:formatCode>General</c:formatCode>
                <c:ptCount val="4"/>
                <c:pt idx="0">
                  <c:v>2011</c:v>
                </c:pt>
                <c:pt idx="1">
                  <c:v>2012</c:v>
                </c:pt>
                <c:pt idx="2">
                  <c:v>2013</c:v>
                </c:pt>
                <c:pt idx="3">
                  <c:v>2014</c:v>
                </c:pt>
              </c:numCache>
            </c:numRef>
          </c:cat>
          <c:val>
            <c:numRef>
              <c:f>Sheet3!$D$5:$G$5</c:f>
              <c:numCache>
                <c:formatCode>0.0</c:formatCode>
                <c:ptCount val="4"/>
                <c:pt idx="0">
                  <c:v>83.5</c:v>
                </c:pt>
                <c:pt idx="1">
                  <c:v>83.6</c:v>
                </c:pt>
                <c:pt idx="2">
                  <c:v>83.7</c:v>
                </c:pt>
                <c:pt idx="3">
                  <c:v>83.7</c:v>
                </c:pt>
              </c:numCache>
            </c:numRef>
          </c:val>
          <c:smooth val="0"/>
        </c:ser>
        <c:ser>
          <c:idx val="4"/>
          <c:order val="4"/>
          <c:tx>
            <c:strRef>
              <c:f>Sheet3!$A$6:$C$6</c:f>
              <c:strCache>
                <c:ptCount val="1"/>
                <c:pt idx="0">
                  <c:v>ENGLAND (+0.2)</c:v>
                </c:pt>
              </c:strCache>
            </c:strRef>
          </c:tx>
          <c:marker>
            <c:symbol val="square"/>
            <c:size val="8"/>
          </c:marker>
          <c:cat>
            <c:numRef>
              <c:f>Sheet3!$D$1:$G$1</c:f>
              <c:numCache>
                <c:formatCode>General</c:formatCode>
                <c:ptCount val="4"/>
                <c:pt idx="0">
                  <c:v>2011</c:v>
                </c:pt>
                <c:pt idx="1">
                  <c:v>2012</c:v>
                </c:pt>
                <c:pt idx="2">
                  <c:v>2013</c:v>
                </c:pt>
                <c:pt idx="3">
                  <c:v>2014</c:v>
                </c:pt>
              </c:numCache>
            </c:numRef>
          </c:cat>
          <c:val>
            <c:numRef>
              <c:f>Sheet3!$D$6:$G$6</c:f>
              <c:numCache>
                <c:formatCode>0.0</c:formatCode>
                <c:ptCount val="4"/>
                <c:pt idx="0">
                  <c:v>82.9</c:v>
                </c:pt>
                <c:pt idx="1">
                  <c:v>83</c:v>
                </c:pt>
                <c:pt idx="2">
                  <c:v>83.1</c:v>
                </c:pt>
                <c:pt idx="3">
                  <c:v>83.1</c:v>
                </c:pt>
              </c:numCache>
            </c:numRef>
          </c:val>
          <c:smooth val="0"/>
        </c:ser>
        <c:ser>
          <c:idx val="5"/>
          <c:order val="5"/>
          <c:tx>
            <c:strRef>
              <c:f>Sheet3!$A$7:$C$7</c:f>
              <c:strCache>
                <c:ptCount val="1"/>
                <c:pt idx="0">
                  <c:v>EAST MIDLANDS (+0.1)</c:v>
                </c:pt>
              </c:strCache>
            </c:strRef>
          </c:tx>
          <c:marker>
            <c:symbol val="none"/>
          </c:marker>
          <c:cat>
            <c:numRef>
              <c:f>Sheet3!$D$1:$G$1</c:f>
              <c:numCache>
                <c:formatCode>General</c:formatCode>
                <c:ptCount val="4"/>
                <c:pt idx="0">
                  <c:v>2011</c:v>
                </c:pt>
                <c:pt idx="1">
                  <c:v>2012</c:v>
                </c:pt>
                <c:pt idx="2">
                  <c:v>2013</c:v>
                </c:pt>
                <c:pt idx="3">
                  <c:v>2014</c:v>
                </c:pt>
              </c:numCache>
            </c:numRef>
          </c:cat>
          <c:val>
            <c:numRef>
              <c:f>Sheet3!$D$7:$G$7</c:f>
              <c:numCache>
                <c:formatCode>0.0</c:formatCode>
                <c:ptCount val="4"/>
                <c:pt idx="0">
                  <c:v>82.8</c:v>
                </c:pt>
                <c:pt idx="1">
                  <c:v>82.9</c:v>
                </c:pt>
                <c:pt idx="2">
                  <c:v>83</c:v>
                </c:pt>
                <c:pt idx="3">
                  <c:v>82.9</c:v>
                </c:pt>
              </c:numCache>
            </c:numRef>
          </c:val>
          <c:smooth val="0"/>
        </c:ser>
        <c:ser>
          <c:idx val="6"/>
          <c:order val="6"/>
          <c:tx>
            <c:strRef>
              <c:f>Sheet3!$A$8:$C$8</c:f>
              <c:strCache>
                <c:ptCount val="1"/>
                <c:pt idx="0">
                  <c:v>WEST MIDLANDS (+0.1)</c:v>
                </c:pt>
              </c:strCache>
            </c:strRef>
          </c:tx>
          <c:marker>
            <c:symbol val="none"/>
          </c:marker>
          <c:cat>
            <c:numRef>
              <c:f>Sheet3!$D$1:$G$1</c:f>
              <c:numCache>
                <c:formatCode>General</c:formatCode>
                <c:ptCount val="4"/>
                <c:pt idx="0">
                  <c:v>2011</c:v>
                </c:pt>
                <c:pt idx="1">
                  <c:v>2012</c:v>
                </c:pt>
                <c:pt idx="2">
                  <c:v>2013</c:v>
                </c:pt>
                <c:pt idx="3">
                  <c:v>2014</c:v>
                </c:pt>
              </c:numCache>
            </c:numRef>
          </c:cat>
          <c:val>
            <c:numRef>
              <c:f>Sheet3!$D$8:$G$8</c:f>
              <c:numCache>
                <c:formatCode>0.0</c:formatCode>
                <c:ptCount val="4"/>
                <c:pt idx="0">
                  <c:v>82.6</c:v>
                </c:pt>
                <c:pt idx="1">
                  <c:v>82.7</c:v>
                </c:pt>
                <c:pt idx="2">
                  <c:v>82.8</c:v>
                </c:pt>
                <c:pt idx="3">
                  <c:v>82.7</c:v>
                </c:pt>
              </c:numCache>
            </c:numRef>
          </c:val>
          <c:smooth val="0"/>
        </c:ser>
        <c:ser>
          <c:idx val="7"/>
          <c:order val="7"/>
          <c:tx>
            <c:strRef>
              <c:f>Sheet3!$A$9:$C$9</c:f>
              <c:strCache>
                <c:ptCount val="1"/>
                <c:pt idx="0">
                  <c:v>YORKSHIRE &amp; HUMBER (+0.2)</c:v>
                </c:pt>
              </c:strCache>
            </c:strRef>
          </c:tx>
          <c:marker>
            <c:symbol val="none"/>
          </c:marker>
          <c:cat>
            <c:numRef>
              <c:f>Sheet3!$D$1:$G$1</c:f>
              <c:numCache>
                <c:formatCode>General</c:formatCode>
                <c:ptCount val="4"/>
                <c:pt idx="0">
                  <c:v>2011</c:v>
                </c:pt>
                <c:pt idx="1">
                  <c:v>2012</c:v>
                </c:pt>
                <c:pt idx="2">
                  <c:v>2013</c:v>
                </c:pt>
                <c:pt idx="3">
                  <c:v>2014</c:v>
                </c:pt>
              </c:numCache>
            </c:numRef>
          </c:cat>
          <c:val>
            <c:numRef>
              <c:f>Sheet3!$D$9:$G$9</c:f>
              <c:numCache>
                <c:formatCode>0.0</c:formatCode>
                <c:ptCount val="4"/>
                <c:pt idx="0">
                  <c:v>82.1</c:v>
                </c:pt>
                <c:pt idx="1">
                  <c:v>82.2</c:v>
                </c:pt>
                <c:pt idx="2">
                  <c:v>82.3</c:v>
                </c:pt>
                <c:pt idx="3">
                  <c:v>82.3</c:v>
                </c:pt>
              </c:numCache>
            </c:numRef>
          </c:val>
          <c:smooth val="0"/>
        </c:ser>
        <c:ser>
          <c:idx val="8"/>
          <c:order val="8"/>
          <c:tx>
            <c:strRef>
              <c:f>Sheet3!$A$10:$C$10</c:f>
              <c:strCache>
                <c:ptCount val="1"/>
                <c:pt idx="0">
                  <c:v>NORTH WEST (+0.2)</c:v>
                </c:pt>
              </c:strCache>
            </c:strRef>
          </c:tx>
          <c:marker>
            <c:symbol val="none"/>
          </c:marker>
          <c:cat>
            <c:numRef>
              <c:f>Sheet3!$D$1:$G$1</c:f>
              <c:numCache>
                <c:formatCode>General</c:formatCode>
                <c:ptCount val="4"/>
                <c:pt idx="0">
                  <c:v>2011</c:v>
                </c:pt>
                <c:pt idx="1">
                  <c:v>2012</c:v>
                </c:pt>
                <c:pt idx="2">
                  <c:v>2013</c:v>
                </c:pt>
                <c:pt idx="3">
                  <c:v>2014</c:v>
                </c:pt>
              </c:numCache>
            </c:numRef>
          </c:cat>
          <c:val>
            <c:numRef>
              <c:f>Sheet3!$D$10:$G$10</c:f>
              <c:numCache>
                <c:formatCode>0.0</c:formatCode>
                <c:ptCount val="4"/>
                <c:pt idx="0">
                  <c:v>81.599999999999994</c:v>
                </c:pt>
                <c:pt idx="1">
                  <c:v>81.7</c:v>
                </c:pt>
                <c:pt idx="2">
                  <c:v>81.8</c:v>
                </c:pt>
                <c:pt idx="3">
                  <c:v>81.8</c:v>
                </c:pt>
              </c:numCache>
            </c:numRef>
          </c:val>
          <c:smooth val="0"/>
        </c:ser>
        <c:ser>
          <c:idx val="9"/>
          <c:order val="9"/>
          <c:tx>
            <c:strRef>
              <c:f>Sheet3!$A$11:$C$11</c:f>
              <c:strCache>
                <c:ptCount val="1"/>
                <c:pt idx="0">
                  <c:v>NORTH EAST (+0.1)</c:v>
                </c:pt>
              </c:strCache>
            </c:strRef>
          </c:tx>
          <c:marker>
            <c:symbol val="none"/>
          </c:marker>
          <c:cat>
            <c:numRef>
              <c:f>Sheet3!$D$1:$G$1</c:f>
              <c:numCache>
                <c:formatCode>General</c:formatCode>
                <c:ptCount val="4"/>
                <c:pt idx="0">
                  <c:v>2011</c:v>
                </c:pt>
                <c:pt idx="1">
                  <c:v>2012</c:v>
                </c:pt>
                <c:pt idx="2">
                  <c:v>2013</c:v>
                </c:pt>
                <c:pt idx="3">
                  <c:v>2014</c:v>
                </c:pt>
              </c:numCache>
            </c:numRef>
          </c:cat>
          <c:val>
            <c:numRef>
              <c:f>Sheet3!$D$11:$G$11</c:f>
              <c:numCache>
                <c:formatCode>0.0</c:formatCode>
                <c:ptCount val="4"/>
                <c:pt idx="0">
                  <c:v>81.5</c:v>
                </c:pt>
                <c:pt idx="1">
                  <c:v>81.599999999999994</c:v>
                </c:pt>
                <c:pt idx="2">
                  <c:v>81.599999999999994</c:v>
                </c:pt>
                <c:pt idx="3">
                  <c:v>81.599999999999994</c:v>
                </c:pt>
              </c:numCache>
            </c:numRef>
          </c:val>
          <c:smooth val="0"/>
        </c:ser>
        <c:dLbls>
          <c:showLegendKey val="0"/>
          <c:showVal val="0"/>
          <c:showCatName val="0"/>
          <c:showSerName val="0"/>
          <c:showPercent val="0"/>
          <c:showBubbleSize val="0"/>
        </c:dLbls>
        <c:smooth val="0"/>
        <c:axId val="217138496"/>
        <c:axId val="217345920"/>
      </c:lineChart>
      <c:catAx>
        <c:axId val="217138496"/>
        <c:scaling>
          <c:orientation val="minMax"/>
        </c:scaling>
        <c:delete val="0"/>
        <c:axPos val="b"/>
        <c:numFmt formatCode="General" sourceLinked="1"/>
        <c:majorTickMark val="out"/>
        <c:minorTickMark val="none"/>
        <c:tickLblPos val="nextTo"/>
        <c:crossAx val="217345920"/>
        <c:crosses val="autoZero"/>
        <c:auto val="1"/>
        <c:lblAlgn val="ctr"/>
        <c:lblOffset val="100"/>
        <c:noMultiLvlLbl val="0"/>
      </c:catAx>
      <c:valAx>
        <c:axId val="217345920"/>
        <c:scaling>
          <c:orientation val="minMax"/>
          <c:min val="81"/>
        </c:scaling>
        <c:delete val="0"/>
        <c:axPos val="l"/>
        <c:majorGridlines/>
        <c:numFmt formatCode="0.0" sourceLinked="1"/>
        <c:majorTickMark val="out"/>
        <c:minorTickMark val="none"/>
        <c:tickLblPos val="nextTo"/>
        <c:crossAx val="217138496"/>
        <c:crosses val="autoZero"/>
        <c:crossBetween val="between"/>
      </c:valAx>
    </c:plotArea>
    <c:legend>
      <c:legendPos val="r"/>
      <c:layout>
        <c:manualLayout>
          <c:xMode val="edge"/>
          <c:yMode val="edge"/>
          <c:x val="0.75920482161951974"/>
          <c:y val="8.6349800031507093E-2"/>
          <c:w val="0.23153591912122096"/>
          <c:h val="0.73189506851911956"/>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423414301676708E-2"/>
          <c:y val="8.4876650305717422E-2"/>
          <c:w val="0.91676860617141975"/>
          <c:h val="0.8101276599124051"/>
        </c:manualLayout>
      </c:layout>
      <c:scatterChart>
        <c:scatterStyle val="lineMarker"/>
        <c:varyColors val="0"/>
        <c:ser>
          <c:idx val="0"/>
          <c:order val="0"/>
          <c:tx>
            <c:strRef>
              <c:f>BirthMale_IMD15!$F$3</c:f>
              <c:strCache>
                <c:ptCount val="1"/>
                <c:pt idx="0">
                  <c:v>LE Change 2010-12 to 2013-15</c:v>
                </c:pt>
              </c:strCache>
            </c:strRef>
          </c:tx>
          <c:spPr>
            <a:ln w="28575">
              <a:noFill/>
            </a:ln>
          </c:spPr>
          <c:marker>
            <c:symbol val="circle"/>
            <c:size val="4"/>
          </c:marker>
          <c:trendline>
            <c:trendlineType val="linear"/>
            <c:dispRSqr val="0"/>
            <c:dispEq val="0"/>
          </c:trendline>
          <c:xVal>
            <c:numRef>
              <c:f>BirthMale_IMD15!$C$4:$C$325</c:f>
              <c:numCache>
                <c:formatCode>General</c:formatCode>
                <c:ptCount val="322"/>
                <c:pt idx="0">
                  <c:v>33.177999999999997</c:v>
                </c:pt>
                <c:pt idx="1">
                  <c:v>40.216000000000001</c:v>
                </c:pt>
                <c:pt idx="2">
                  <c:v>28.567</c:v>
                </c:pt>
                <c:pt idx="3">
                  <c:v>24.625</c:v>
                </c:pt>
                <c:pt idx="4">
                  <c:v>23.638999999999999</c:v>
                </c:pt>
                <c:pt idx="5">
                  <c:v>31.943000000000001</c:v>
                </c:pt>
                <c:pt idx="6">
                  <c:v>19.312000000000001</c:v>
                </c:pt>
                <c:pt idx="7">
                  <c:v>34.189</c:v>
                </c:pt>
                <c:pt idx="8">
                  <c:v>41.997</c:v>
                </c:pt>
                <c:pt idx="9">
                  <c:v>41.234999999999999</c:v>
                </c:pt>
                <c:pt idx="10">
                  <c:v>15.792</c:v>
                </c:pt>
                <c:pt idx="11">
                  <c:v>30.898</c:v>
                </c:pt>
                <c:pt idx="12">
                  <c:v>21.363</c:v>
                </c:pt>
                <c:pt idx="13">
                  <c:v>12.218999999999999</c:v>
                </c:pt>
                <c:pt idx="14">
                  <c:v>27.79</c:v>
                </c:pt>
                <c:pt idx="15">
                  <c:v>33.064999999999998</c:v>
                </c:pt>
                <c:pt idx="16">
                  <c:v>9.6210000000000004</c:v>
                </c:pt>
                <c:pt idx="17">
                  <c:v>36.927</c:v>
                </c:pt>
                <c:pt idx="18">
                  <c:v>19.736999999999998</c:v>
                </c:pt>
                <c:pt idx="19">
                  <c:v>24.852</c:v>
                </c:pt>
                <c:pt idx="20">
                  <c:v>34.36</c:v>
                </c:pt>
                <c:pt idx="21">
                  <c:v>12.093999999999999</c:v>
                </c:pt>
                <c:pt idx="22">
                  <c:v>27.161000000000001</c:v>
                </c:pt>
                <c:pt idx="23">
                  <c:v>15.782999999999999</c:v>
                </c:pt>
                <c:pt idx="24">
                  <c:v>11.358000000000001</c:v>
                </c:pt>
                <c:pt idx="25">
                  <c:v>26.643000000000001</c:v>
                </c:pt>
                <c:pt idx="26">
                  <c:v>28.788</c:v>
                </c:pt>
                <c:pt idx="27">
                  <c:v>21.847000000000001</c:v>
                </c:pt>
                <c:pt idx="28">
                  <c:v>15.218999999999999</c:v>
                </c:pt>
                <c:pt idx="29">
                  <c:v>17.856999999999999</c:v>
                </c:pt>
                <c:pt idx="30">
                  <c:v>27.658999999999999</c:v>
                </c:pt>
                <c:pt idx="31">
                  <c:v>27.577000000000002</c:v>
                </c:pt>
                <c:pt idx="32">
                  <c:v>24.515999999999998</c:v>
                </c:pt>
                <c:pt idx="33">
                  <c:v>21.603000000000002</c:v>
                </c:pt>
                <c:pt idx="34">
                  <c:v>22.332000000000001</c:v>
                </c:pt>
                <c:pt idx="35">
                  <c:v>10.462</c:v>
                </c:pt>
                <c:pt idx="36">
                  <c:v>10.242000000000001</c:v>
                </c:pt>
                <c:pt idx="37">
                  <c:v>19.318999999999999</c:v>
                </c:pt>
                <c:pt idx="38">
                  <c:v>22.873000000000001</c:v>
                </c:pt>
                <c:pt idx="39">
                  <c:v>8.8569999999999993</c:v>
                </c:pt>
                <c:pt idx="40">
                  <c:v>5.6520000000000001</c:v>
                </c:pt>
                <c:pt idx="41">
                  <c:v>18.029</c:v>
                </c:pt>
                <c:pt idx="42">
                  <c:v>23.440999999999999</c:v>
                </c:pt>
                <c:pt idx="43">
                  <c:v>27.053999999999998</c:v>
                </c:pt>
                <c:pt idx="44">
                  <c:v>26.878</c:v>
                </c:pt>
                <c:pt idx="45">
                  <c:v>23.087</c:v>
                </c:pt>
                <c:pt idx="46">
                  <c:v>25.741</c:v>
                </c:pt>
                <c:pt idx="47">
                  <c:v>14.132</c:v>
                </c:pt>
                <c:pt idx="48">
                  <c:v>18.085999999999999</c:v>
                </c:pt>
                <c:pt idx="49">
                  <c:v>16.689</c:v>
                </c:pt>
                <c:pt idx="50">
                  <c:v>23.832999999999998</c:v>
                </c:pt>
                <c:pt idx="51">
                  <c:v>13.465999999999999</c:v>
                </c:pt>
                <c:pt idx="52">
                  <c:v>19.238</c:v>
                </c:pt>
                <c:pt idx="53">
                  <c:v>12.201000000000001</c:v>
                </c:pt>
                <c:pt idx="54">
                  <c:v>20.524999999999999</c:v>
                </c:pt>
                <c:pt idx="55">
                  <c:v>11.175000000000001</c:v>
                </c:pt>
                <c:pt idx="56">
                  <c:v>6.7190000000000003</c:v>
                </c:pt>
                <c:pt idx="57">
                  <c:v>9.3279999999999994</c:v>
                </c:pt>
                <c:pt idx="58">
                  <c:v>10.106</c:v>
                </c:pt>
                <c:pt idx="59">
                  <c:v>13.75</c:v>
                </c:pt>
                <c:pt idx="60">
                  <c:v>12.108000000000001</c:v>
                </c:pt>
                <c:pt idx="61">
                  <c:v>25.361999999999998</c:v>
                </c:pt>
                <c:pt idx="62">
                  <c:v>11.791</c:v>
                </c:pt>
                <c:pt idx="63">
                  <c:v>8.0530000000000008</c:v>
                </c:pt>
                <c:pt idx="64">
                  <c:v>22.55</c:v>
                </c:pt>
                <c:pt idx="65">
                  <c:v>31.4</c:v>
                </c:pt>
                <c:pt idx="66">
                  <c:v>22.481999999999999</c:v>
                </c:pt>
                <c:pt idx="67">
                  <c:v>25.949000000000002</c:v>
                </c:pt>
                <c:pt idx="68">
                  <c:v>15.411</c:v>
                </c:pt>
                <c:pt idx="69">
                  <c:v>12.231999999999999</c:v>
                </c:pt>
                <c:pt idx="70">
                  <c:v>18.116</c:v>
                </c:pt>
                <c:pt idx="71">
                  <c:v>24.777999999999999</c:v>
                </c:pt>
                <c:pt idx="72">
                  <c:v>25.32</c:v>
                </c:pt>
                <c:pt idx="73">
                  <c:v>12.260999999999999</c:v>
                </c:pt>
                <c:pt idx="74">
                  <c:v>19.911999999999999</c:v>
                </c:pt>
                <c:pt idx="75">
                  <c:v>16.091000000000001</c:v>
                </c:pt>
                <c:pt idx="76">
                  <c:v>16.843</c:v>
                </c:pt>
                <c:pt idx="77">
                  <c:v>13.676</c:v>
                </c:pt>
                <c:pt idx="78">
                  <c:v>12.698</c:v>
                </c:pt>
                <c:pt idx="79">
                  <c:v>18.212</c:v>
                </c:pt>
                <c:pt idx="80">
                  <c:v>17.128</c:v>
                </c:pt>
                <c:pt idx="81">
                  <c:v>20.681999999999999</c:v>
                </c:pt>
                <c:pt idx="82">
                  <c:v>14.071999999999999</c:v>
                </c:pt>
                <c:pt idx="83">
                  <c:v>16.524999999999999</c:v>
                </c:pt>
                <c:pt idx="84">
                  <c:v>23.201000000000001</c:v>
                </c:pt>
                <c:pt idx="85">
                  <c:v>17.846</c:v>
                </c:pt>
                <c:pt idx="86">
                  <c:v>12.547000000000001</c:v>
                </c:pt>
                <c:pt idx="87">
                  <c:v>9.3109999999999999</c:v>
                </c:pt>
                <c:pt idx="88">
                  <c:v>13.885999999999999</c:v>
                </c:pt>
                <c:pt idx="89">
                  <c:v>13.803000000000001</c:v>
                </c:pt>
                <c:pt idx="90">
                  <c:v>14.24</c:v>
                </c:pt>
                <c:pt idx="91">
                  <c:v>23.573</c:v>
                </c:pt>
                <c:pt idx="92">
                  <c:v>21.321999999999999</c:v>
                </c:pt>
                <c:pt idx="93">
                  <c:v>33.113999999999997</c:v>
                </c:pt>
                <c:pt idx="94">
                  <c:v>15.074</c:v>
                </c:pt>
                <c:pt idx="95">
                  <c:v>18.553999999999998</c:v>
                </c:pt>
                <c:pt idx="96">
                  <c:v>11.23</c:v>
                </c:pt>
                <c:pt idx="97">
                  <c:v>23.617999999999999</c:v>
                </c:pt>
                <c:pt idx="98">
                  <c:v>15.313000000000001</c:v>
                </c:pt>
                <c:pt idx="99">
                  <c:v>9.8810000000000002</c:v>
                </c:pt>
                <c:pt idx="100">
                  <c:v>16.632000000000001</c:v>
                </c:pt>
                <c:pt idx="101">
                  <c:v>12.413</c:v>
                </c:pt>
                <c:pt idx="102">
                  <c:v>16.940999999999999</c:v>
                </c:pt>
                <c:pt idx="103">
                  <c:v>15.263</c:v>
                </c:pt>
                <c:pt idx="104">
                  <c:v>23.558</c:v>
                </c:pt>
                <c:pt idx="105">
                  <c:v>14.506</c:v>
                </c:pt>
                <c:pt idx="106">
                  <c:v>11.032999999999999</c:v>
                </c:pt>
                <c:pt idx="107">
                  <c:v>28.445</c:v>
                </c:pt>
                <c:pt idx="108">
                  <c:v>9.6679999999999993</c:v>
                </c:pt>
                <c:pt idx="109">
                  <c:v>15.071</c:v>
                </c:pt>
                <c:pt idx="110">
                  <c:v>11.176</c:v>
                </c:pt>
                <c:pt idx="111">
                  <c:v>16.991</c:v>
                </c:pt>
                <c:pt idx="112">
                  <c:v>21.998999999999999</c:v>
                </c:pt>
                <c:pt idx="113">
                  <c:v>10.893000000000001</c:v>
                </c:pt>
                <c:pt idx="114">
                  <c:v>12.08</c:v>
                </c:pt>
                <c:pt idx="115">
                  <c:v>11.496</c:v>
                </c:pt>
                <c:pt idx="116">
                  <c:v>8.609</c:v>
                </c:pt>
                <c:pt idx="117">
                  <c:v>10.015000000000001</c:v>
                </c:pt>
                <c:pt idx="118">
                  <c:v>8.4540000000000006</c:v>
                </c:pt>
                <c:pt idx="119">
                  <c:v>20.613</c:v>
                </c:pt>
                <c:pt idx="120">
                  <c:v>5.0090000000000003</c:v>
                </c:pt>
                <c:pt idx="121">
                  <c:v>21.166</c:v>
                </c:pt>
                <c:pt idx="122">
                  <c:v>12.44</c:v>
                </c:pt>
                <c:pt idx="123">
                  <c:v>15.135</c:v>
                </c:pt>
                <c:pt idx="124">
                  <c:v>10.622</c:v>
                </c:pt>
                <c:pt idx="125">
                  <c:v>8.7850000000000001</c:v>
                </c:pt>
                <c:pt idx="126">
                  <c:v>17.294</c:v>
                </c:pt>
                <c:pt idx="127">
                  <c:v>12.173999999999999</c:v>
                </c:pt>
                <c:pt idx="128">
                  <c:v>12.913</c:v>
                </c:pt>
                <c:pt idx="129">
                  <c:v>11.616</c:v>
                </c:pt>
                <c:pt idx="130">
                  <c:v>9.98</c:v>
                </c:pt>
                <c:pt idx="131">
                  <c:v>15.723000000000001</c:v>
                </c:pt>
                <c:pt idx="132">
                  <c:v>17.332999999999998</c:v>
                </c:pt>
                <c:pt idx="133">
                  <c:v>16.876000000000001</c:v>
                </c:pt>
                <c:pt idx="134">
                  <c:v>17.844999999999999</c:v>
                </c:pt>
                <c:pt idx="135">
                  <c:v>21.588999999999999</c:v>
                </c:pt>
                <c:pt idx="136">
                  <c:v>21.684000000000001</c:v>
                </c:pt>
                <c:pt idx="137">
                  <c:v>15.56</c:v>
                </c:pt>
                <c:pt idx="138">
                  <c:v>11.648</c:v>
                </c:pt>
                <c:pt idx="139">
                  <c:v>22.821000000000002</c:v>
                </c:pt>
                <c:pt idx="140">
                  <c:v>25.724</c:v>
                </c:pt>
                <c:pt idx="141">
                  <c:v>31.619</c:v>
                </c:pt>
                <c:pt idx="142">
                  <c:v>11.343999999999999</c:v>
                </c:pt>
                <c:pt idx="143">
                  <c:v>10.975</c:v>
                </c:pt>
                <c:pt idx="144">
                  <c:v>36.049999999999997</c:v>
                </c:pt>
                <c:pt idx="145">
                  <c:v>17.41</c:v>
                </c:pt>
                <c:pt idx="146">
                  <c:v>14.375</c:v>
                </c:pt>
                <c:pt idx="147">
                  <c:v>32.101999999999997</c:v>
                </c:pt>
                <c:pt idx="148">
                  <c:v>23.321000000000002</c:v>
                </c:pt>
                <c:pt idx="149">
                  <c:v>29.62</c:v>
                </c:pt>
                <c:pt idx="150">
                  <c:v>27.404</c:v>
                </c:pt>
                <c:pt idx="151">
                  <c:v>10.185</c:v>
                </c:pt>
                <c:pt idx="152">
                  <c:v>23.155000000000001</c:v>
                </c:pt>
                <c:pt idx="153">
                  <c:v>13.702</c:v>
                </c:pt>
                <c:pt idx="154">
                  <c:v>19.983000000000001</c:v>
                </c:pt>
                <c:pt idx="155">
                  <c:v>19.388999999999999</c:v>
                </c:pt>
                <c:pt idx="156">
                  <c:v>10.374000000000001</c:v>
                </c:pt>
                <c:pt idx="157">
                  <c:v>13.728999999999999</c:v>
                </c:pt>
                <c:pt idx="158">
                  <c:v>8.3239999999999998</c:v>
                </c:pt>
                <c:pt idx="159">
                  <c:v>12.782</c:v>
                </c:pt>
                <c:pt idx="160">
                  <c:v>13.119</c:v>
                </c:pt>
                <c:pt idx="161">
                  <c:v>14.901999999999999</c:v>
                </c:pt>
                <c:pt idx="162">
                  <c:v>13.132</c:v>
                </c:pt>
                <c:pt idx="163">
                  <c:v>24.367000000000001</c:v>
                </c:pt>
                <c:pt idx="164">
                  <c:v>28.855</c:v>
                </c:pt>
                <c:pt idx="165">
                  <c:v>28.923999999999999</c:v>
                </c:pt>
                <c:pt idx="166">
                  <c:v>11.58</c:v>
                </c:pt>
                <c:pt idx="167">
                  <c:v>18.579000000000001</c:v>
                </c:pt>
                <c:pt idx="168">
                  <c:v>14.225</c:v>
                </c:pt>
                <c:pt idx="169">
                  <c:v>19.234999999999999</c:v>
                </c:pt>
                <c:pt idx="170">
                  <c:v>19.789000000000001</c:v>
                </c:pt>
                <c:pt idx="171">
                  <c:v>11.065</c:v>
                </c:pt>
                <c:pt idx="172">
                  <c:v>32.369</c:v>
                </c:pt>
                <c:pt idx="173">
                  <c:v>23.402999999999999</c:v>
                </c:pt>
                <c:pt idx="174">
                  <c:v>21.343</c:v>
                </c:pt>
                <c:pt idx="175">
                  <c:v>28.785</c:v>
                </c:pt>
                <c:pt idx="176">
                  <c:v>13.026999999999999</c:v>
                </c:pt>
                <c:pt idx="177">
                  <c:v>25.765000000000001</c:v>
                </c:pt>
                <c:pt idx="178">
                  <c:v>13.502000000000001</c:v>
                </c:pt>
                <c:pt idx="179">
                  <c:v>14.154</c:v>
                </c:pt>
                <c:pt idx="180">
                  <c:v>18.927</c:v>
                </c:pt>
                <c:pt idx="181">
                  <c:v>24.306000000000001</c:v>
                </c:pt>
                <c:pt idx="182">
                  <c:v>7.8470000000000004</c:v>
                </c:pt>
                <c:pt idx="183">
                  <c:v>21.742000000000001</c:v>
                </c:pt>
                <c:pt idx="184">
                  <c:v>12.526999999999999</c:v>
                </c:pt>
                <c:pt idx="185">
                  <c:v>12.67</c:v>
                </c:pt>
                <c:pt idx="186">
                  <c:v>10.372999999999999</c:v>
                </c:pt>
                <c:pt idx="187">
                  <c:v>13.349</c:v>
                </c:pt>
                <c:pt idx="188">
                  <c:v>15.461</c:v>
                </c:pt>
                <c:pt idx="189">
                  <c:v>25.234999999999999</c:v>
                </c:pt>
                <c:pt idx="190">
                  <c:v>12.86</c:v>
                </c:pt>
                <c:pt idx="191">
                  <c:v>25.416</c:v>
                </c:pt>
                <c:pt idx="192">
                  <c:v>22.728999999999999</c:v>
                </c:pt>
                <c:pt idx="193">
                  <c:v>14.305999999999999</c:v>
                </c:pt>
                <c:pt idx="194">
                  <c:v>15.272</c:v>
                </c:pt>
                <c:pt idx="195">
                  <c:v>27.763999999999999</c:v>
                </c:pt>
                <c:pt idx="196">
                  <c:v>18.754999999999999</c:v>
                </c:pt>
                <c:pt idx="197">
                  <c:v>7.702</c:v>
                </c:pt>
                <c:pt idx="198">
                  <c:v>12.611000000000001</c:v>
                </c:pt>
                <c:pt idx="199">
                  <c:v>17.946000000000002</c:v>
                </c:pt>
                <c:pt idx="200">
                  <c:v>8.56</c:v>
                </c:pt>
                <c:pt idx="201">
                  <c:v>8.4570000000000007</c:v>
                </c:pt>
                <c:pt idx="202">
                  <c:v>8.1240000000000006</c:v>
                </c:pt>
                <c:pt idx="203">
                  <c:v>17.204000000000001</c:v>
                </c:pt>
                <c:pt idx="204">
                  <c:v>19.506</c:v>
                </c:pt>
                <c:pt idx="205">
                  <c:v>16.643999999999998</c:v>
                </c:pt>
                <c:pt idx="206">
                  <c:v>16.513999999999999</c:v>
                </c:pt>
                <c:pt idx="207">
                  <c:v>23.292999999999999</c:v>
                </c:pt>
                <c:pt idx="208">
                  <c:v>20.931000000000001</c:v>
                </c:pt>
                <c:pt idx="209">
                  <c:v>18.817</c:v>
                </c:pt>
                <c:pt idx="210">
                  <c:v>12.709</c:v>
                </c:pt>
                <c:pt idx="211">
                  <c:v>18.472000000000001</c:v>
                </c:pt>
                <c:pt idx="212">
                  <c:v>12.452999999999999</c:v>
                </c:pt>
                <c:pt idx="213">
                  <c:v>13.492000000000001</c:v>
                </c:pt>
                <c:pt idx="214">
                  <c:v>15.217000000000001</c:v>
                </c:pt>
                <c:pt idx="215">
                  <c:v>20.251000000000001</c:v>
                </c:pt>
                <c:pt idx="216">
                  <c:v>15.148</c:v>
                </c:pt>
                <c:pt idx="217">
                  <c:v>18.015999999999998</c:v>
                </c:pt>
                <c:pt idx="218">
                  <c:v>26.093</c:v>
                </c:pt>
                <c:pt idx="219">
                  <c:v>12.679</c:v>
                </c:pt>
                <c:pt idx="220">
                  <c:v>15.271000000000001</c:v>
                </c:pt>
                <c:pt idx="221">
                  <c:v>13.073</c:v>
                </c:pt>
                <c:pt idx="222">
                  <c:v>25.135000000000002</c:v>
                </c:pt>
                <c:pt idx="223">
                  <c:v>7.5270000000000001</c:v>
                </c:pt>
                <c:pt idx="224">
                  <c:v>8.5440000000000005</c:v>
                </c:pt>
                <c:pt idx="225">
                  <c:v>9.3919999999999995</c:v>
                </c:pt>
                <c:pt idx="226">
                  <c:v>8.8699999999999992</c:v>
                </c:pt>
                <c:pt idx="227">
                  <c:v>10.343999999999999</c:v>
                </c:pt>
                <c:pt idx="228">
                  <c:v>10.943</c:v>
                </c:pt>
                <c:pt idx="229">
                  <c:v>13.189</c:v>
                </c:pt>
                <c:pt idx="230">
                  <c:v>7.7309999999999999</c:v>
                </c:pt>
                <c:pt idx="231">
                  <c:v>10.585000000000001</c:v>
                </c:pt>
                <c:pt idx="232">
                  <c:v>7.0679999999999996</c:v>
                </c:pt>
                <c:pt idx="233">
                  <c:v>9.875</c:v>
                </c:pt>
                <c:pt idx="234">
                  <c:v>16.481999999999999</c:v>
                </c:pt>
                <c:pt idx="235">
                  <c:v>22.933</c:v>
                </c:pt>
                <c:pt idx="236">
                  <c:v>13.051</c:v>
                </c:pt>
                <c:pt idx="237">
                  <c:v>11.41</c:v>
                </c:pt>
                <c:pt idx="238">
                  <c:v>11.699</c:v>
                </c:pt>
                <c:pt idx="239">
                  <c:v>18.274999999999999</c:v>
                </c:pt>
                <c:pt idx="240">
                  <c:v>17.670999999999999</c:v>
                </c:pt>
                <c:pt idx="241">
                  <c:v>12.994</c:v>
                </c:pt>
                <c:pt idx="242">
                  <c:v>17.832999999999998</c:v>
                </c:pt>
                <c:pt idx="243">
                  <c:v>9.7650000000000006</c:v>
                </c:pt>
                <c:pt idx="244">
                  <c:v>7.6150000000000002</c:v>
                </c:pt>
                <c:pt idx="245">
                  <c:v>17.449000000000002</c:v>
                </c:pt>
                <c:pt idx="246">
                  <c:v>11.071</c:v>
                </c:pt>
                <c:pt idx="247">
                  <c:v>16.067</c:v>
                </c:pt>
                <c:pt idx="248">
                  <c:v>21.218</c:v>
                </c:pt>
                <c:pt idx="249">
                  <c:v>19.902000000000001</c:v>
                </c:pt>
                <c:pt idx="250">
                  <c:v>16.001000000000001</c:v>
                </c:pt>
                <c:pt idx="251">
                  <c:v>22.065999999999999</c:v>
                </c:pt>
                <c:pt idx="252">
                  <c:v>7.6680000000000001</c:v>
                </c:pt>
                <c:pt idx="253">
                  <c:v>12.875</c:v>
                </c:pt>
                <c:pt idx="254">
                  <c:v>8.1359999999999992</c:v>
                </c:pt>
                <c:pt idx="255">
                  <c:v>18.388000000000002</c:v>
                </c:pt>
                <c:pt idx="256">
                  <c:v>28.42</c:v>
                </c:pt>
                <c:pt idx="257">
                  <c:v>21.768999999999998</c:v>
                </c:pt>
                <c:pt idx="258">
                  <c:v>40.512</c:v>
                </c:pt>
                <c:pt idx="259">
                  <c:v>30.291</c:v>
                </c:pt>
                <c:pt idx="260">
                  <c:v>33.683999999999997</c:v>
                </c:pt>
                <c:pt idx="261">
                  <c:v>32.959000000000003</c:v>
                </c:pt>
                <c:pt idx="262">
                  <c:v>19.108000000000001</c:v>
                </c:pt>
                <c:pt idx="263">
                  <c:v>29.38</c:v>
                </c:pt>
                <c:pt idx="264">
                  <c:v>15.388</c:v>
                </c:pt>
                <c:pt idx="265">
                  <c:v>24.856999999999999</c:v>
                </c:pt>
                <c:pt idx="266">
                  <c:v>41.387</c:v>
                </c:pt>
                <c:pt idx="267">
                  <c:v>41.125999999999998</c:v>
                </c:pt>
                <c:pt idx="268">
                  <c:v>29.809000000000001</c:v>
                </c:pt>
                <c:pt idx="269">
                  <c:v>25.731999999999999</c:v>
                </c:pt>
                <c:pt idx="270">
                  <c:v>26.891999999999999</c:v>
                </c:pt>
                <c:pt idx="271">
                  <c:v>29.568000000000001</c:v>
                </c:pt>
                <c:pt idx="272">
                  <c:v>29.050999999999998</c:v>
                </c:pt>
                <c:pt idx="273">
                  <c:v>28.279</c:v>
                </c:pt>
                <c:pt idx="274">
                  <c:v>27.568000000000001</c:v>
                </c:pt>
                <c:pt idx="275">
                  <c:v>28.263999999999999</c:v>
                </c:pt>
                <c:pt idx="276">
                  <c:v>21.279</c:v>
                </c:pt>
                <c:pt idx="277">
                  <c:v>30.608000000000001</c:v>
                </c:pt>
                <c:pt idx="278">
                  <c:v>29.725000000000001</c:v>
                </c:pt>
                <c:pt idx="279">
                  <c:v>37.768000000000001</c:v>
                </c:pt>
                <c:pt idx="280">
                  <c:v>28.106999999999999</c:v>
                </c:pt>
                <c:pt idx="281">
                  <c:v>22.957999999999998</c:v>
                </c:pt>
                <c:pt idx="282">
                  <c:v>34.613999999999997</c:v>
                </c:pt>
                <c:pt idx="283">
                  <c:v>17.238</c:v>
                </c:pt>
                <c:pt idx="284">
                  <c:v>30.37</c:v>
                </c:pt>
                <c:pt idx="285">
                  <c:v>33.183</c:v>
                </c:pt>
                <c:pt idx="286">
                  <c:v>33.167999999999999</c:v>
                </c:pt>
                <c:pt idx="287">
                  <c:v>24.606999999999999</c:v>
                </c:pt>
                <c:pt idx="288">
                  <c:v>23.963999999999999</c:v>
                </c:pt>
                <c:pt idx="289">
                  <c:v>26.623000000000001</c:v>
                </c:pt>
                <c:pt idx="290">
                  <c:v>26.891999999999999</c:v>
                </c:pt>
                <c:pt idx="291">
                  <c:v>25.931999999999999</c:v>
                </c:pt>
                <c:pt idx="292">
                  <c:v>34.634999999999998</c:v>
                </c:pt>
                <c:pt idx="293">
                  <c:v>17.812999999999999</c:v>
                </c:pt>
                <c:pt idx="294">
                  <c:v>16.170000000000002</c:v>
                </c:pt>
                <c:pt idx="295">
                  <c:v>26.655000000000001</c:v>
                </c:pt>
                <c:pt idx="296">
                  <c:v>15.164</c:v>
                </c:pt>
                <c:pt idx="297">
                  <c:v>24.959</c:v>
                </c:pt>
                <c:pt idx="298">
                  <c:v>23.643000000000001</c:v>
                </c:pt>
                <c:pt idx="299">
                  <c:v>23.585000000000001</c:v>
                </c:pt>
                <c:pt idx="300">
                  <c:v>26.994</c:v>
                </c:pt>
                <c:pt idx="301">
                  <c:v>25.544</c:v>
                </c:pt>
                <c:pt idx="302">
                  <c:v>35.28</c:v>
                </c:pt>
                <c:pt idx="303">
                  <c:v>24.361999999999998</c:v>
                </c:pt>
                <c:pt idx="304">
                  <c:v>31.042999999999999</c:v>
                </c:pt>
                <c:pt idx="305">
                  <c:v>14.302</c:v>
                </c:pt>
                <c:pt idx="306">
                  <c:v>17.876000000000001</c:v>
                </c:pt>
                <c:pt idx="307">
                  <c:v>18.108000000000001</c:v>
                </c:pt>
                <c:pt idx="308">
                  <c:v>22.469000000000001</c:v>
                </c:pt>
                <c:pt idx="309">
                  <c:v>32.533999999999999</c:v>
                </c:pt>
                <c:pt idx="310">
                  <c:v>23.376000000000001</c:v>
                </c:pt>
                <c:pt idx="311">
                  <c:v>11.125</c:v>
                </c:pt>
                <c:pt idx="312">
                  <c:v>28.913</c:v>
                </c:pt>
                <c:pt idx="313">
                  <c:v>28.591000000000001</c:v>
                </c:pt>
                <c:pt idx="314">
                  <c:v>14.93</c:v>
                </c:pt>
                <c:pt idx="315">
                  <c:v>32.939</c:v>
                </c:pt>
                <c:pt idx="316">
                  <c:v>20.242000000000001</c:v>
                </c:pt>
                <c:pt idx="317">
                  <c:v>10.037000000000001</c:v>
                </c:pt>
                <c:pt idx="318">
                  <c:v>29.489000000000001</c:v>
                </c:pt>
                <c:pt idx="319">
                  <c:v>14.579000000000001</c:v>
                </c:pt>
                <c:pt idx="320">
                  <c:v>35.656999999999996</c:v>
                </c:pt>
                <c:pt idx="321">
                  <c:v>30.19</c:v>
                </c:pt>
              </c:numCache>
            </c:numRef>
          </c:xVal>
          <c:yVal>
            <c:numRef>
              <c:f>BirthMale_IMD15!$F$4:$F$325</c:f>
              <c:numCache>
                <c:formatCode>0.0</c:formatCode>
                <c:ptCount val="322"/>
                <c:pt idx="0">
                  <c:v>-0.40000000000000568</c:v>
                </c:pt>
                <c:pt idx="1">
                  <c:v>-0.10000000000000853</c:v>
                </c:pt>
                <c:pt idx="2">
                  <c:v>-0.40000000000000568</c:v>
                </c:pt>
                <c:pt idx="3">
                  <c:v>-0.10000000000000853</c:v>
                </c:pt>
                <c:pt idx="4">
                  <c:v>-0.59999999999999432</c:v>
                </c:pt>
                <c:pt idx="5">
                  <c:v>0.5</c:v>
                </c:pt>
                <c:pt idx="6">
                  <c:v>0.40000000000000568</c:v>
                </c:pt>
                <c:pt idx="7">
                  <c:v>9.9999999999994316E-2</c:v>
                </c:pt>
                <c:pt idx="8">
                  <c:v>0.39999999999999147</c:v>
                </c:pt>
                <c:pt idx="9">
                  <c:v>-9.9999999999994316E-2</c:v>
                </c:pt>
                <c:pt idx="10">
                  <c:v>0.70000000000000284</c:v>
                </c:pt>
                <c:pt idx="11">
                  <c:v>0.10000000000000853</c:v>
                </c:pt>
                <c:pt idx="12">
                  <c:v>0.5</c:v>
                </c:pt>
                <c:pt idx="13">
                  <c:v>0.70000000000000284</c:v>
                </c:pt>
                <c:pt idx="14">
                  <c:v>-0.5</c:v>
                </c:pt>
                <c:pt idx="15">
                  <c:v>0.19999999999998863</c:v>
                </c:pt>
                <c:pt idx="16">
                  <c:v>1</c:v>
                </c:pt>
                <c:pt idx="17">
                  <c:v>0</c:v>
                </c:pt>
                <c:pt idx="18">
                  <c:v>0.80000000000001137</c:v>
                </c:pt>
                <c:pt idx="19">
                  <c:v>0.60000000000000853</c:v>
                </c:pt>
                <c:pt idx="20">
                  <c:v>-0.19999999999998863</c:v>
                </c:pt>
                <c:pt idx="21">
                  <c:v>0.59999999999999432</c:v>
                </c:pt>
                <c:pt idx="22">
                  <c:v>0.20000000000000284</c:v>
                </c:pt>
                <c:pt idx="23">
                  <c:v>0.79999999999999716</c:v>
                </c:pt>
                <c:pt idx="24">
                  <c:v>0.40000000000000568</c:v>
                </c:pt>
                <c:pt idx="25">
                  <c:v>0.39999999999999147</c:v>
                </c:pt>
                <c:pt idx="26">
                  <c:v>-9.9999999999994316E-2</c:v>
                </c:pt>
                <c:pt idx="27">
                  <c:v>0.59999999999999432</c:v>
                </c:pt>
                <c:pt idx="28">
                  <c:v>0.60000000000000853</c:v>
                </c:pt>
                <c:pt idx="29">
                  <c:v>0.5</c:v>
                </c:pt>
                <c:pt idx="30">
                  <c:v>0.79999999999999716</c:v>
                </c:pt>
                <c:pt idx="31">
                  <c:v>1</c:v>
                </c:pt>
                <c:pt idx="32">
                  <c:v>-1.0999999999999943</c:v>
                </c:pt>
                <c:pt idx="33">
                  <c:v>-9.9999999999994316E-2</c:v>
                </c:pt>
                <c:pt idx="34">
                  <c:v>-9.9999999999994316E-2</c:v>
                </c:pt>
                <c:pt idx="35">
                  <c:v>0.70000000000000284</c:v>
                </c:pt>
                <c:pt idx="36">
                  <c:v>0.29999999999999716</c:v>
                </c:pt>
                <c:pt idx="37">
                  <c:v>0.40000000000000568</c:v>
                </c:pt>
                <c:pt idx="38">
                  <c:v>0</c:v>
                </c:pt>
                <c:pt idx="39">
                  <c:v>0.19999999999998863</c:v>
                </c:pt>
                <c:pt idx="40">
                  <c:v>0.19999999999998863</c:v>
                </c:pt>
                <c:pt idx="41">
                  <c:v>0.5</c:v>
                </c:pt>
                <c:pt idx="42">
                  <c:v>0.70000000000000284</c:v>
                </c:pt>
                <c:pt idx="43">
                  <c:v>-0.39999999999999147</c:v>
                </c:pt>
                <c:pt idx="44">
                  <c:v>-0.10000000000000853</c:v>
                </c:pt>
                <c:pt idx="45">
                  <c:v>-0.30000000000001137</c:v>
                </c:pt>
                <c:pt idx="46">
                  <c:v>0.29999999999999716</c:v>
                </c:pt>
                <c:pt idx="47">
                  <c:v>-9.9999999999994316E-2</c:v>
                </c:pt>
                <c:pt idx="48">
                  <c:v>0.60000000000000853</c:v>
                </c:pt>
                <c:pt idx="49">
                  <c:v>0.59999999999999432</c:v>
                </c:pt>
                <c:pt idx="50">
                  <c:v>0.29999999999999716</c:v>
                </c:pt>
                <c:pt idx="51">
                  <c:v>0.59999999999999432</c:v>
                </c:pt>
                <c:pt idx="52">
                  <c:v>0.80000000000001137</c:v>
                </c:pt>
                <c:pt idx="53">
                  <c:v>1.4000000000000057</c:v>
                </c:pt>
                <c:pt idx="54">
                  <c:v>0.5</c:v>
                </c:pt>
                <c:pt idx="55">
                  <c:v>0.90000000000000568</c:v>
                </c:pt>
                <c:pt idx="56">
                  <c:v>0.29999999999999716</c:v>
                </c:pt>
                <c:pt idx="57">
                  <c:v>0.19999999999998863</c:v>
                </c:pt>
                <c:pt idx="58">
                  <c:v>0.89999999999999147</c:v>
                </c:pt>
                <c:pt idx="59">
                  <c:v>0.5</c:v>
                </c:pt>
                <c:pt idx="60">
                  <c:v>0.19999999999998863</c:v>
                </c:pt>
                <c:pt idx="61">
                  <c:v>-0.30000000000001137</c:v>
                </c:pt>
                <c:pt idx="62">
                  <c:v>0.20000000000000284</c:v>
                </c:pt>
                <c:pt idx="63">
                  <c:v>-0.5</c:v>
                </c:pt>
                <c:pt idx="64">
                  <c:v>0.80000000000001137</c:v>
                </c:pt>
                <c:pt idx="65">
                  <c:v>-9.9999999999994316E-2</c:v>
                </c:pt>
                <c:pt idx="66">
                  <c:v>0.69999999999998863</c:v>
                </c:pt>
                <c:pt idx="67">
                  <c:v>0.79999999999999716</c:v>
                </c:pt>
                <c:pt idx="68">
                  <c:v>0.59999999999999432</c:v>
                </c:pt>
                <c:pt idx="69">
                  <c:v>-9.9999999999994316E-2</c:v>
                </c:pt>
                <c:pt idx="70">
                  <c:v>0</c:v>
                </c:pt>
                <c:pt idx="71">
                  <c:v>-0.5</c:v>
                </c:pt>
                <c:pt idx="72">
                  <c:v>0.29999999999999716</c:v>
                </c:pt>
                <c:pt idx="73">
                  <c:v>9.9999999999994316E-2</c:v>
                </c:pt>
                <c:pt idx="74">
                  <c:v>-0.10000000000000853</c:v>
                </c:pt>
                <c:pt idx="75">
                  <c:v>-0.5</c:v>
                </c:pt>
                <c:pt idx="76">
                  <c:v>0.40000000000000568</c:v>
                </c:pt>
                <c:pt idx="77">
                  <c:v>-0.30000000000001137</c:v>
                </c:pt>
                <c:pt idx="78">
                  <c:v>-0.10000000000000853</c:v>
                </c:pt>
                <c:pt idx="79">
                  <c:v>-0.79999999999999716</c:v>
                </c:pt>
                <c:pt idx="80">
                  <c:v>1</c:v>
                </c:pt>
                <c:pt idx="81">
                  <c:v>9.9999999999994316E-2</c:v>
                </c:pt>
                <c:pt idx="82">
                  <c:v>-0.29999999999999716</c:v>
                </c:pt>
                <c:pt idx="83">
                  <c:v>0.20000000000000284</c:v>
                </c:pt>
                <c:pt idx="84">
                  <c:v>-0.59999999999999432</c:v>
                </c:pt>
                <c:pt idx="85">
                  <c:v>0.29999999999999716</c:v>
                </c:pt>
                <c:pt idx="86">
                  <c:v>-0.20000000000000284</c:v>
                </c:pt>
                <c:pt idx="87">
                  <c:v>0.20000000000000284</c:v>
                </c:pt>
                <c:pt idx="88">
                  <c:v>0.60000000000000853</c:v>
                </c:pt>
                <c:pt idx="89">
                  <c:v>1</c:v>
                </c:pt>
                <c:pt idx="90">
                  <c:v>0.5</c:v>
                </c:pt>
                <c:pt idx="91">
                  <c:v>9.9999999999994316E-2</c:v>
                </c:pt>
                <c:pt idx="92">
                  <c:v>1.5</c:v>
                </c:pt>
                <c:pt idx="93">
                  <c:v>-0.20000000000000284</c:v>
                </c:pt>
                <c:pt idx="94">
                  <c:v>0.10000000000000853</c:v>
                </c:pt>
                <c:pt idx="95">
                  <c:v>-0.29999999999999716</c:v>
                </c:pt>
                <c:pt idx="96">
                  <c:v>0.70000000000000284</c:v>
                </c:pt>
                <c:pt idx="97">
                  <c:v>0.19999999999998863</c:v>
                </c:pt>
                <c:pt idx="98">
                  <c:v>0.90000000000000568</c:v>
                </c:pt>
                <c:pt idx="99">
                  <c:v>9.9999999999994316E-2</c:v>
                </c:pt>
                <c:pt idx="100">
                  <c:v>-0.20000000000000284</c:v>
                </c:pt>
                <c:pt idx="101">
                  <c:v>0.80000000000001137</c:v>
                </c:pt>
                <c:pt idx="102">
                  <c:v>0.40000000000000568</c:v>
                </c:pt>
                <c:pt idx="103">
                  <c:v>0.20000000000000284</c:v>
                </c:pt>
                <c:pt idx="104">
                  <c:v>0.60000000000000853</c:v>
                </c:pt>
                <c:pt idx="105">
                  <c:v>0.40000000000000568</c:v>
                </c:pt>
                <c:pt idx="106">
                  <c:v>-9.9999999999994316E-2</c:v>
                </c:pt>
                <c:pt idx="107">
                  <c:v>0.5</c:v>
                </c:pt>
                <c:pt idx="108">
                  <c:v>0.30000000000001137</c:v>
                </c:pt>
                <c:pt idx="109">
                  <c:v>0.19999999999998863</c:v>
                </c:pt>
                <c:pt idx="110">
                  <c:v>0</c:v>
                </c:pt>
                <c:pt idx="111">
                  <c:v>0.60000000000000853</c:v>
                </c:pt>
                <c:pt idx="112">
                  <c:v>0.69999999999998863</c:v>
                </c:pt>
                <c:pt idx="113">
                  <c:v>-0.30000000000001137</c:v>
                </c:pt>
                <c:pt idx="114">
                  <c:v>0.59999999999999432</c:v>
                </c:pt>
                <c:pt idx="115">
                  <c:v>-9.9999999999994316E-2</c:v>
                </c:pt>
                <c:pt idx="116">
                  <c:v>0.60000000000000853</c:v>
                </c:pt>
                <c:pt idx="117">
                  <c:v>0.5</c:v>
                </c:pt>
                <c:pt idx="118">
                  <c:v>0.20000000000000284</c:v>
                </c:pt>
                <c:pt idx="119">
                  <c:v>-0.30000000000001137</c:v>
                </c:pt>
                <c:pt idx="120">
                  <c:v>0</c:v>
                </c:pt>
                <c:pt idx="121">
                  <c:v>0.69999999999998863</c:v>
                </c:pt>
                <c:pt idx="122">
                  <c:v>9.9999999999994316E-2</c:v>
                </c:pt>
                <c:pt idx="123">
                  <c:v>0.5</c:v>
                </c:pt>
                <c:pt idx="124">
                  <c:v>0.5</c:v>
                </c:pt>
                <c:pt idx="125">
                  <c:v>-0.30000000000001137</c:v>
                </c:pt>
                <c:pt idx="126">
                  <c:v>0.29999999999999716</c:v>
                </c:pt>
                <c:pt idx="127">
                  <c:v>1</c:v>
                </c:pt>
                <c:pt idx="128">
                  <c:v>9.9999999999994316E-2</c:v>
                </c:pt>
                <c:pt idx="129">
                  <c:v>0.89999999999999147</c:v>
                </c:pt>
                <c:pt idx="130">
                  <c:v>1.2000000000000028</c:v>
                </c:pt>
                <c:pt idx="131">
                  <c:v>-0.10000000000000853</c:v>
                </c:pt>
                <c:pt idx="132">
                  <c:v>-0.79999999999999716</c:v>
                </c:pt>
                <c:pt idx="133">
                  <c:v>0.10000000000000853</c:v>
                </c:pt>
                <c:pt idx="134">
                  <c:v>-0.39999999999999147</c:v>
                </c:pt>
                <c:pt idx="135">
                  <c:v>0.20000000000000284</c:v>
                </c:pt>
                <c:pt idx="136">
                  <c:v>0</c:v>
                </c:pt>
                <c:pt idx="137">
                  <c:v>0.29999999999999716</c:v>
                </c:pt>
                <c:pt idx="138">
                  <c:v>0.40000000000000568</c:v>
                </c:pt>
                <c:pt idx="139">
                  <c:v>-9.9999999999994316E-2</c:v>
                </c:pt>
                <c:pt idx="140">
                  <c:v>-0.90000000000000568</c:v>
                </c:pt>
                <c:pt idx="141">
                  <c:v>0.70000000000000284</c:v>
                </c:pt>
                <c:pt idx="142">
                  <c:v>0.70000000000000284</c:v>
                </c:pt>
                <c:pt idx="143">
                  <c:v>0.40000000000000568</c:v>
                </c:pt>
                <c:pt idx="144">
                  <c:v>0.70000000000000284</c:v>
                </c:pt>
                <c:pt idx="145">
                  <c:v>0</c:v>
                </c:pt>
                <c:pt idx="146">
                  <c:v>0.5</c:v>
                </c:pt>
                <c:pt idx="147">
                  <c:v>0.29999999999999716</c:v>
                </c:pt>
                <c:pt idx="148">
                  <c:v>1.2999999999999972</c:v>
                </c:pt>
                <c:pt idx="149">
                  <c:v>9.9999999999994316E-2</c:v>
                </c:pt>
                <c:pt idx="150">
                  <c:v>0</c:v>
                </c:pt>
                <c:pt idx="151">
                  <c:v>1.0999999999999943</c:v>
                </c:pt>
                <c:pt idx="152">
                  <c:v>-0.19999999999998863</c:v>
                </c:pt>
                <c:pt idx="153">
                  <c:v>0</c:v>
                </c:pt>
                <c:pt idx="154">
                  <c:v>0.90000000000000568</c:v>
                </c:pt>
                <c:pt idx="155">
                  <c:v>1.1000000000000085</c:v>
                </c:pt>
                <c:pt idx="156">
                  <c:v>0.29999999999999716</c:v>
                </c:pt>
                <c:pt idx="157">
                  <c:v>1.2999999999999972</c:v>
                </c:pt>
                <c:pt idx="158">
                  <c:v>0.79999999999999716</c:v>
                </c:pt>
                <c:pt idx="159">
                  <c:v>0.20000000000000284</c:v>
                </c:pt>
                <c:pt idx="160">
                  <c:v>1</c:v>
                </c:pt>
                <c:pt idx="161">
                  <c:v>0.10000000000000853</c:v>
                </c:pt>
                <c:pt idx="162">
                  <c:v>-9.9999999999994316E-2</c:v>
                </c:pt>
                <c:pt idx="163">
                  <c:v>0.30000000000001137</c:v>
                </c:pt>
                <c:pt idx="164">
                  <c:v>1.2999999999999972</c:v>
                </c:pt>
                <c:pt idx="165">
                  <c:v>0</c:v>
                </c:pt>
                <c:pt idx="166">
                  <c:v>1</c:v>
                </c:pt>
                <c:pt idx="167">
                  <c:v>0.20000000000000284</c:v>
                </c:pt>
                <c:pt idx="168">
                  <c:v>0.29999999999999716</c:v>
                </c:pt>
                <c:pt idx="169">
                  <c:v>0.5</c:v>
                </c:pt>
                <c:pt idx="170">
                  <c:v>0.20000000000000284</c:v>
                </c:pt>
                <c:pt idx="171">
                  <c:v>-0.60000000000000853</c:v>
                </c:pt>
                <c:pt idx="172">
                  <c:v>0.29999999999999716</c:v>
                </c:pt>
                <c:pt idx="173">
                  <c:v>0.19999999999998863</c:v>
                </c:pt>
                <c:pt idx="174">
                  <c:v>9.9999999999994316E-2</c:v>
                </c:pt>
                <c:pt idx="175">
                  <c:v>0.79999999999999716</c:v>
                </c:pt>
                <c:pt idx="176">
                  <c:v>0.70000000000000284</c:v>
                </c:pt>
                <c:pt idx="177">
                  <c:v>-0.5</c:v>
                </c:pt>
                <c:pt idx="178">
                  <c:v>1.5</c:v>
                </c:pt>
                <c:pt idx="179">
                  <c:v>-0.30000000000001137</c:v>
                </c:pt>
                <c:pt idx="180">
                  <c:v>0.60000000000000853</c:v>
                </c:pt>
                <c:pt idx="181">
                  <c:v>1.0999999999999943</c:v>
                </c:pt>
                <c:pt idx="182">
                  <c:v>-1</c:v>
                </c:pt>
                <c:pt idx="183">
                  <c:v>-0.39999999999999147</c:v>
                </c:pt>
                <c:pt idx="184">
                  <c:v>0.70000000000000284</c:v>
                </c:pt>
                <c:pt idx="185">
                  <c:v>0.10000000000000853</c:v>
                </c:pt>
                <c:pt idx="186">
                  <c:v>0.40000000000000568</c:v>
                </c:pt>
                <c:pt idx="187">
                  <c:v>1.3000000000000114</c:v>
                </c:pt>
                <c:pt idx="188">
                  <c:v>-0.29999999999999716</c:v>
                </c:pt>
                <c:pt idx="189">
                  <c:v>0.70000000000000284</c:v>
                </c:pt>
                <c:pt idx="190">
                  <c:v>0.60000000000000853</c:v>
                </c:pt>
                <c:pt idx="191">
                  <c:v>0.59999999999999432</c:v>
                </c:pt>
                <c:pt idx="192">
                  <c:v>9.9999999999994316E-2</c:v>
                </c:pt>
                <c:pt idx="193">
                  <c:v>0.60000000000000853</c:v>
                </c:pt>
                <c:pt idx="194">
                  <c:v>-0.89999999999999147</c:v>
                </c:pt>
                <c:pt idx="195">
                  <c:v>-0.20000000000000284</c:v>
                </c:pt>
                <c:pt idx="196">
                  <c:v>0.59999999999999432</c:v>
                </c:pt>
                <c:pt idx="197">
                  <c:v>0.70000000000000284</c:v>
                </c:pt>
                <c:pt idx="198">
                  <c:v>0.20000000000000284</c:v>
                </c:pt>
                <c:pt idx="199">
                  <c:v>1.5</c:v>
                </c:pt>
                <c:pt idx="200">
                  <c:v>0.89999999999999147</c:v>
                </c:pt>
                <c:pt idx="201">
                  <c:v>0.60000000000000853</c:v>
                </c:pt>
                <c:pt idx="202">
                  <c:v>0.89999999999999147</c:v>
                </c:pt>
                <c:pt idx="203">
                  <c:v>-0.30000000000001137</c:v>
                </c:pt>
                <c:pt idx="204">
                  <c:v>-0.39999999999999147</c:v>
                </c:pt>
                <c:pt idx="205">
                  <c:v>0.20000000000000284</c:v>
                </c:pt>
                <c:pt idx="206">
                  <c:v>-0.10000000000000853</c:v>
                </c:pt>
                <c:pt idx="207">
                  <c:v>1.2000000000000028</c:v>
                </c:pt>
                <c:pt idx="208">
                  <c:v>0.40000000000000568</c:v>
                </c:pt>
                <c:pt idx="209">
                  <c:v>0.79999999999999716</c:v>
                </c:pt>
                <c:pt idx="210">
                  <c:v>0.40000000000000568</c:v>
                </c:pt>
                <c:pt idx="211">
                  <c:v>-0.39999999999999147</c:v>
                </c:pt>
                <c:pt idx="212">
                  <c:v>0.39999999999999147</c:v>
                </c:pt>
                <c:pt idx="213">
                  <c:v>0.20000000000000284</c:v>
                </c:pt>
                <c:pt idx="214">
                  <c:v>0.69999999999998863</c:v>
                </c:pt>
                <c:pt idx="215">
                  <c:v>-0.29999999999999716</c:v>
                </c:pt>
                <c:pt idx="216">
                  <c:v>-0.20000000000000284</c:v>
                </c:pt>
                <c:pt idx="217">
                  <c:v>0.90000000000000568</c:v>
                </c:pt>
                <c:pt idx="218">
                  <c:v>-0.40000000000000568</c:v>
                </c:pt>
                <c:pt idx="219">
                  <c:v>-0.20000000000000284</c:v>
                </c:pt>
                <c:pt idx="220">
                  <c:v>0.5</c:v>
                </c:pt>
                <c:pt idx="221">
                  <c:v>0.90000000000000568</c:v>
                </c:pt>
                <c:pt idx="222">
                  <c:v>0.20000000000000284</c:v>
                </c:pt>
                <c:pt idx="223">
                  <c:v>0.79999999999999716</c:v>
                </c:pt>
                <c:pt idx="224">
                  <c:v>-0.59999999999999432</c:v>
                </c:pt>
                <c:pt idx="225">
                  <c:v>0.5</c:v>
                </c:pt>
                <c:pt idx="226">
                  <c:v>0.5</c:v>
                </c:pt>
                <c:pt idx="227">
                  <c:v>-0.20000000000000284</c:v>
                </c:pt>
                <c:pt idx="228">
                  <c:v>0.5</c:v>
                </c:pt>
                <c:pt idx="229">
                  <c:v>0.39999999999999147</c:v>
                </c:pt>
                <c:pt idx="230">
                  <c:v>0.5</c:v>
                </c:pt>
                <c:pt idx="231">
                  <c:v>0.60000000000000853</c:v>
                </c:pt>
                <c:pt idx="232">
                  <c:v>0</c:v>
                </c:pt>
                <c:pt idx="233">
                  <c:v>1.4000000000000057</c:v>
                </c:pt>
                <c:pt idx="234">
                  <c:v>0.5</c:v>
                </c:pt>
                <c:pt idx="235">
                  <c:v>0</c:v>
                </c:pt>
                <c:pt idx="236">
                  <c:v>0.40000000000000568</c:v>
                </c:pt>
                <c:pt idx="237">
                  <c:v>0.10000000000000853</c:v>
                </c:pt>
                <c:pt idx="238">
                  <c:v>0.89999999999999147</c:v>
                </c:pt>
                <c:pt idx="239">
                  <c:v>-0.29999999999999716</c:v>
                </c:pt>
                <c:pt idx="240">
                  <c:v>0.20000000000000284</c:v>
                </c:pt>
                <c:pt idx="241">
                  <c:v>-0.39999999999999147</c:v>
                </c:pt>
                <c:pt idx="242">
                  <c:v>1.2000000000000028</c:v>
                </c:pt>
                <c:pt idx="243">
                  <c:v>0.29999999999999716</c:v>
                </c:pt>
                <c:pt idx="244">
                  <c:v>-0.59999999999999432</c:v>
                </c:pt>
                <c:pt idx="245">
                  <c:v>0.79999999999999716</c:v>
                </c:pt>
                <c:pt idx="246">
                  <c:v>-0.89999999999999147</c:v>
                </c:pt>
                <c:pt idx="247">
                  <c:v>0.10000000000000853</c:v>
                </c:pt>
                <c:pt idx="248">
                  <c:v>9.9999999999994316E-2</c:v>
                </c:pt>
                <c:pt idx="249">
                  <c:v>-0.10000000000000853</c:v>
                </c:pt>
                <c:pt idx="250">
                  <c:v>0.79999999999999716</c:v>
                </c:pt>
                <c:pt idx="251">
                  <c:v>0.20000000000000284</c:v>
                </c:pt>
                <c:pt idx="252">
                  <c:v>0.59999999999999432</c:v>
                </c:pt>
                <c:pt idx="253">
                  <c:v>0.20000000000000284</c:v>
                </c:pt>
                <c:pt idx="254">
                  <c:v>0.39999999999999147</c:v>
                </c:pt>
                <c:pt idx="255">
                  <c:v>-0.59999999999999432</c:v>
                </c:pt>
                <c:pt idx="256">
                  <c:v>0.79999999999999716</c:v>
                </c:pt>
                <c:pt idx="257">
                  <c:v>9.9999999999994316E-2</c:v>
                </c:pt>
                <c:pt idx="258">
                  <c:v>0.79999999999999716</c:v>
                </c:pt>
                <c:pt idx="259">
                  <c:v>0.20000000000000284</c:v>
                </c:pt>
                <c:pt idx="260">
                  <c:v>0.5</c:v>
                </c:pt>
                <c:pt idx="261">
                  <c:v>0.70000000000000284</c:v>
                </c:pt>
                <c:pt idx="262">
                  <c:v>0.10000000000000853</c:v>
                </c:pt>
                <c:pt idx="263">
                  <c:v>1</c:v>
                </c:pt>
                <c:pt idx="264">
                  <c:v>0.40000000000000568</c:v>
                </c:pt>
                <c:pt idx="265">
                  <c:v>0.40000000000000568</c:v>
                </c:pt>
                <c:pt idx="266">
                  <c:v>0.29999999999999716</c:v>
                </c:pt>
                <c:pt idx="267">
                  <c:v>0.29999999999999716</c:v>
                </c:pt>
                <c:pt idx="268">
                  <c:v>-0.40000000000000568</c:v>
                </c:pt>
                <c:pt idx="269">
                  <c:v>0.89999999999999147</c:v>
                </c:pt>
                <c:pt idx="270">
                  <c:v>0.10000000000000853</c:v>
                </c:pt>
                <c:pt idx="271">
                  <c:v>0.20000000000000284</c:v>
                </c:pt>
                <c:pt idx="272">
                  <c:v>0.19999999999998863</c:v>
                </c:pt>
                <c:pt idx="273">
                  <c:v>0.19999999999998863</c:v>
                </c:pt>
                <c:pt idx="274">
                  <c:v>0.10000000000000853</c:v>
                </c:pt>
                <c:pt idx="275">
                  <c:v>0.39999999999999147</c:v>
                </c:pt>
                <c:pt idx="276">
                  <c:v>-0.29999999999999716</c:v>
                </c:pt>
                <c:pt idx="277">
                  <c:v>0.79999999999999716</c:v>
                </c:pt>
                <c:pt idx="278">
                  <c:v>0</c:v>
                </c:pt>
                <c:pt idx="279">
                  <c:v>-0.30000000000001137</c:v>
                </c:pt>
                <c:pt idx="280">
                  <c:v>0.40000000000000568</c:v>
                </c:pt>
                <c:pt idx="281">
                  <c:v>0.10000000000000853</c:v>
                </c:pt>
                <c:pt idx="282">
                  <c:v>0.39999999999999147</c:v>
                </c:pt>
                <c:pt idx="283">
                  <c:v>-9.9999999999994316E-2</c:v>
                </c:pt>
                <c:pt idx="284">
                  <c:v>-0.5</c:v>
                </c:pt>
                <c:pt idx="285">
                  <c:v>0.10000000000000853</c:v>
                </c:pt>
                <c:pt idx="286">
                  <c:v>0.19999999999998863</c:v>
                </c:pt>
                <c:pt idx="287">
                  <c:v>1.1999999999999886</c:v>
                </c:pt>
                <c:pt idx="288">
                  <c:v>0.60000000000000853</c:v>
                </c:pt>
                <c:pt idx="289">
                  <c:v>0.39999999999999147</c:v>
                </c:pt>
                <c:pt idx="290">
                  <c:v>0.29999999999999716</c:v>
                </c:pt>
                <c:pt idx="291">
                  <c:v>0.60000000000000853</c:v>
                </c:pt>
                <c:pt idx="292">
                  <c:v>0</c:v>
                </c:pt>
                <c:pt idx="293">
                  <c:v>0.70000000000000284</c:v>
                </c:pt>
                <c:pt idx="294">
                  <c:v>0</c:v>
                </c:pt>
                <c:pt idx="295">
                  <c:v>0.30000000000001137</c:v>
                </c:pt>
                <c:pt idx="296">
                  <c:v>0.5</c:v>
                </c:pt>
                <c:pt idx="297">
                  <c:v>1.6000000000000085</c:v>
                </c:pt>
                <c:pt idx="298">
                  <c:v>1.3000000000000114</c:v>
                </c:pt>
                <c:pt idx="299">
                  <c:v>1.7999999999999972</c:v>
                </c:pt>
                <c:pt idx="300">
                  <c:v>-0.30000000000001137</c:v>
                </c:pt>
                <c:pt idx="301">
                  <c:v>0.59999999999999432</c:v>
                </c:pt>
                <c:pt idx="302">
                  <c:v>1.2000000000000028</c:v>
                </c:pt>
                <c:pt idx="303">
                  <c:v>0.40000000000000568</c:v>
                </c:pt>
                <c:pt idx="304">
                  <c:v>0.79999999999999716</c:v>
                </c:pt>
                <c:pt idx="305">
                  <c:v>0.59999999999999432</c:v>
                </c:pt>
                <c:pt idx="306">
                  <c:v>1</c:v>
                </c:pt>
                <c:pt idx="307">
                  <c:v>0.70000000000000284</c:v>
                </c:pt>
                <c:pt idx="308">
                  <c:v>0.39999999999999147</c:v>
                </c:pt>
                <c:pt idx="309">
                  <c:v>1</c:v>
                </c:pt>
                <c:pt idx="310">
                  <c:v>1.6000000000000085</c:v>
                </c:pt>
                <c:pt idx="311">
                  <c:v>0.29999999999999716</c:v>
                </c:pt>
                <c:pt idx="312">
                  <c:v>0.40000000000000568</c:v>
                </c:pt>
                <c:pt idx="313">
                  <c:v>0.70000000000000284</c:v>
                </c:pt>
                <c:pt idx="314">
                  <c:v>0.40000000000000568</c:v>
                </c:pt>
                <c:pt idx="315">
                  <c:v>1.2999999999999972</c:v>
                </c:pt>
                <c:pt idx="316">
                  <c:v>0.40000000000000568</c:v>
                </c:pt>
                <c:pt idx="317">
                  <c:v>0.5</c:v>
                </c:pt>
                <c:pt idx="318">
                  <c:v>0.89999999999999147</c:v>
                </c:pt>
                <c:pt idx="319">
                  <c:v>0.5</c:v>
                </c:pt>
                <c:pt idx="320">
                  <c:v>1.4000000000000057</c:v>
                </c:pt>
                <c:pt idx="321">
                  <c:v>0.20000000000000284</c:v>
                </c:pt>
              </c:numCache>
            </c:numRef>
          </c:yVal>
          <c:smooth val="0"/>
        </c:ser>
        <c:dLbls>
          <c:showLegendKey val="0"/>
          <c:showVal val="0"/>
          <c:showCatName val="0"/>
          <c:showSerName val="0"/>
          <c:showPercent val="0"/>
          <c:showBubbleSize val="0"/>
        </c:dLbls>
        <c:axId val="217347096"/>
        <c:axId val="217347488"/>
      </c:scatterChart>
      <c:valAx>
        <c:axId val="217347096"/>
        <c:scaling>
          <c:orientation val="minMax"/>
          <c:min val="0"/>
        </c:scaling>
        <c:delete val="0"/>
        <c:axPos val="b"/>
        <c:majorGridlines>
          <c:spPr>
            <a:ln w="3175">
              <a:solidFill>
                <a:schemeClr val="bg1">
                  <a:lumMod val="95000"/>
                </a:schemeClr>
              </a:solidFill>
            </a:ln>
          </c:spPr>
        </c:majorGridlines>
        <c:title>
          <c:tx>
            <c:rich>
              <a:bodyPr/>
              <a:lstStyle/>
              <a:p>
                <a:pPr>
                  <a:defRPr/>
                </a:pPr>
                <a:r>
                  <a:rPr lang="en-GB"/>
                  <a:t>Average IMD score (2015)</a:t>
                </a:r>
              </a:p>
            </c:rich>
          </c:tx>
          <c:overlay val="0"/>
        </c:title>
        <c:numFmt formatCode="General" sourceLinked="1"/>
        <c:majorTickMark val="out"/>
        <c:minorTickMark val="none"/>
        <c:tickLblPos val="low"/>
        <c:txPr>
          <a:bodyPr rot="0" vert="horz"/>
          <a:lstStyle/>
          <a:p>
            <a:pPr>
              <a:defRPr sz="1000" b="0" i="0" u="none" strike="noStrike" baseline="0">
                <a:solidFill>
                  <a:srgbClr val="000000"/>
                </a:solidFill>
                <a:latin typeface="Calibri"/>
                <a:ea typeface="Calibri"/>
                <a:cs typeface="Calibri"/>
              </a:defRPr>
            </a:pPr>
            <a:endParaRPr lang="en-US"/>
          </a:p>
        </c:txPr>
        <c:crossAx val="217347488"/>
        <c:crossesAt val="0.30000000000000004"/>
        <c:crossBetween val="midCat"/>
      </c:valAx>
      <c:valAx>
        <c:axId val="217347488"/>
        <c:scaling>
          <c:orientation val="minMax"/>
          <c:max val="2"/>
          <c:min val="-2"/>
        </c:scaling>
        <c:delete val="0"/>
        <c:axPos val="l"/>
        <c:majorGridlines>
          <c:spPr>
            <a:ln w="3175">
              <a:solidFill>
                <a:schemeClr val="bg1">
                  <a:lumMod val="95000"/>
                </a:schemeClr>
              </a:solidFill>
            </a:ln>
          </c:spPr>
        </c:majorGridlines>
        <c:title>
          <c:tx>
            <c:rich>
              <a:bodyPr rot="-5400000" vert="horz"/>
              <a:lstStyle/>
              <a:p>
                <a:pPr>
                  <a:defRPr/>
                </a:pPr>
                <a:r>
                  <a:rPr lang="en-GB"/>
                  <a:t>Change in years</a:t>
                </a:r>
              </a:p>
            </c:rich>
          </c:tx>
          <c:overlay val="0"/>
        </c:title>
        <c:numFmt formatCode="0.0" sourceLinked="1"/>
        <c:majorTickMark val="cross"/>
        <c:minorTickMark val="none"/>
        <c:tickLblPos val="low"/>
        <c:crossAx val="217347096"/>
        <c:crossesAt val="18.100000000000001"/>
        <c:crossBetween val="midCat"/>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0.07615</cdr:x>
      <cdr:y>0.09793</cdr:y>
    </cdr:from>
    <cdr:to>
      <cdr:x>0.23471</cdr:x>
      <cdr:y>0.18644</cdr:y>
    </cdr:to>
    <cdr:sp macro="" textlink="">
      <cdr:nvSpPr>
        <cdr:cNvPr id="2" name="TextBox 1"/>
        <cdr:cNvSpPr txBox="1"/>
      </cdr:nvSpPr>
      <cdr:spPr>
        <a:xfrm xmlns:a="http://schemas.openxmlformats.org/drawingml/2006/main">
          <a:off x="581026" y="495300"/>
          <a:ext cx="1209674" cy="44767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Low deprivation, increase in LE</a:t>
          </a:r>
        </a:p>
      </cdr:txBody>
    </cdr:sp>
  </cdr:relSizeAnchor>
  <cdr:relSizeAnchor xmlns:cdr="http://schemas.openxmlformats.org/drawingml/2006/chartDrawing">
    <cdr:from>
      <cdr:x>0.8094</cdr:x>
      <cdr:y>0.09856</cdr:y>
    </cdr:from>
    <cdr:to>
      <cdr:x>0.96796</cdr:x>
      <cdr:y>0.18707</cdr:y>
    </cdr:to>
    <cdr:sp macro="" textlink="">
      <cdr:nvSpPr>
        <cdr:cNvPr id="3" name="TextBox 1"/>
        <cdr:cNvSpPr txBox="1"/>
      </cdr:nvSpPr>
      <cdr:spPr>
        <a:xfrm xmlns:a="http://schemas.openxmlformats.org/drawingml/2006/main">
          <a:off x="6175375" y="498475"/>
          <a:ext cx="1209674" cy="44767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High deprivation, increase in LE</a:t>
          </a:r>
        </a:p>
      </cdr:txBody>
    </cdr:sp>
  </cdr:relSizeAnchor>
  <cdr:relSizeAnchor xmlns:cdr="http://schemas.openxmlformats.org/drawingml/2006/chartDrawing">
    <cdr:from>
      <cdr:x>0.07158</cdr:x>
      <cdr:y>0.79535</cdr:y>
    </cdr:from>
    <cdr:to>
      <cdr:x>0.23013</cdr:x>
      <cdr:y>0.88387</cdr:y>
    </cdr:to>
    <cdr:sp macro="" textlink="">
      <cdr:nvSpPr>
        <cdr:cNvPr id="4" name="TextBox 1"/>
        <cdr:cNvSpPr txBox="1"/>
      </cdr:nvSpPr>
      <cdr:spPr>
        <a:xfrm xmlns:a="http://schemas.openxmlformats.org/drawingml/2006/main">
          <a:off x="546100" y="4022725"/>
          <a:ext cx="1209674" cy="44767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Low deprivation, decrease in LE</a:t>
          </a:r>
        </a:p>
      </cdr:txBody>
    </cdr:sp>
  </cdr:relSizeAnchor>
  <cdr:relSizeAnchor xmlns:cdr="http://schemas.openxmlformats.org/drawingml/2006/chartDrawing">
    <cdr:from>
      <cdr:x>0.81315</cdr:x>
      <cdr:y>0.79535</cdr:y>
    </cdr:from>
    <cdr:to>
      <cdr:x>0.9717</cdr:x>
      <cdr:y>0.88387</cdr:y>
    </cdr:to>
    <cdr:sp macro="" textlink="">
      <cdr:nvSpPr>
        <cdr:cNvPr id="5" name="TextBox 1"/>
        <cdr:cNvSpPr txBox="1"/>
      </cdr:nvSpPr>
      <cdr:spPr>
        <a:xfrm xmlns:a="http://schemas.openxmlformats.org/drawingml/2006/main">
          <a:off x="6203950" y="4022725"/>
          <a:ext cx="1209674" cy="447675"/>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High deprivation, decrease in LE</a:t>
          </a:r>
        </a:p>
      </cdr:txBody>
    </cdr:sp>
  </cdr:relSizeAnchor>
  <cdr:relSizeAnchor xmlns:cdr="http://schemas.openxmlformats.org/drawingml/2006/chartDrawing">
    <cdr:from>
      <cdr:x>0.00166</cdr:x>
      <cdr:y>0.9548</cdr:y>
    </cdr:from>
    <cdr:to>
      <cdr:x>0.24386</cdr:x>
      <cdr:y>1</cdr:y>
    </cdr:to>
    <cdr:sp macro="" textlink="">
      <cdr:nvSpPr>
        <cdr:cNvPr id="6" name="TextBox 1"/>
        <cdr:cNvSpPr txBox="1"/>
      </cdr:nvSpPr>
      <cdr:spPr>
        <a:xfrm xmlns:a="http://schemas.openxmlformats.org/drawingml/2006/main">
          <a:off x="12700" y="4829175"/>
          <a:ext cx="184785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b="0"/>
            <a:t>Axes at median values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4FEC44A-987D-4169-AD93-A3438D1D8312}" type="datetimeFigureOut">
              <a:rPr lang="en-GB" smtClean="0"/>
              <a:t>03/02/2017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D4AB5F8-582E-4375-87EA-056A45D034B2}" type="slidenum">
              <a:rPr lang="en-GB" smtClean="0"/>
              <a:t>‹#›</a:t>
            </a:fld>
            <a:endParaRPr lang="en-GB"/>
          </a:p>
        </p:txBody>
      </p:sp>
    </p:spTree>
    <p:extLst>
      <p:ext uri="{BB962C8B-B14F-4D97-AF65-F5344CB8AC3E}">
        <p14:creationId xmlns:p14="http://schemas.microsoft.com/office/powerpoint/2010/main" val="195365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2/3/2017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a:t>
            </a:fld>
            <a:endParaRPr lang="en-US"/>
          </a:p>
        </p:txBody>
      </p:sp>
    </p:spTree>
    <p:extLst>
      <p:ext uri="{BB962C8B-B14F-4D97-AF65-F5344CB8AC3E}">
        <p14:creationId xmlns:p14="http://schemas.microsoft.com/office/powerpoint/2010/main" val="1337621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 population</a:t>
            </a:r>
            <a:r>
              <a:rPr lang="en-GB" baseline="0" dirty="0" smtClean="0"/>
              <a:t> of males and females, split into deciles according to level of deprivation</a:t>
            </a:r>
          </a:p>
          <a:p>
            <a:r>
              <a:rPr lang="en-GB" baseline="0" dirty="0" smtClean="0"/>
              <a:t>Has this changed over time- at a population level- no</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149375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a:p>
        </p:txBody>
      </p:sp>
    </p:spTree>
    <p:extLst>
      <p:ext uri="{BB962C8B-B14F-4D97-AF65-F5344CB8AC3E}">
        <p14:creationId xmlns:p14="http://schemas.microsoft.com/office/powerpoint/2010/main" val="393427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cost – socially and in money on health and social care.  When JRF</a:t>
            </a:r>
            <a:r>
              <a:rPr lang="en-GB" baseline="0" dirty="0" smtClean="0"/>
              <a:t> says inequalities costs £75bn a year</a:t>
            </a:r>
          </a:p>
          <a:p>
            <a:endParaRPr lang="en-GB" baseline="0" dirty="0" smtClean="0"/>
          </a:p>
          <a:p>
            <a:r>
              <a:rPr lang="en-GB" baseline="0" dirty="0" smtClean="0"/>
              <a:t>But this is at whole population level- and locally meaningless and difficult to action</a:t>
            </a:r>
          </a:p>
          <a:p>
            <a:r>
              <a:rPr lang="en-GB" baseline="0" dirty="0" smtClean="0"/>
              <a:t>So let look at more local geography… first the north and sticking with LE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203753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Healthy life expectancy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a:p>
        </p:txBody>
      </p:sp>
    </p:spTree>
    <p:extLst>
      <p:ext uri="{BB962C8B-B14F-4D97-AF65-F5344CB8AC3E}">
        <p14:creationId xmlns:p14="http://schemas.microsoft.com/office/powerpoint/2010/main" val="130668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That’s</a:t>
            </a:r>
            <a:r>
              <a:rPr lang="en-GB" baseline="0" dirty="0" smtClean="0"/>
              <a:t> national aggregated data – what about the north and with time…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a:p>
        </p:txBody>
      </p:sp>
    </p:spTree>
    <p:extLst>
      <p:ext uri="{BB962C8B-B14F-4D97-AF65-F5344CB8AC3E}">
        <p14:creationId xmlns:p14="http://schemas.microsoft.com/office/powerpoint/2010/main" val="1442005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Gap</a:t>
            </a:r>
            <a:r>
              <a:rPr lang="en-GB" baseline="0" dirty="0" smtClean="0"/>
              <a:t> remains stubborn – but still looking at large geography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a:p>
        </p:txBody>
      </p:sp>
    </p:spTree>
    <p:extLst>
      <p:ext uri="{BB962C8B-B14F-4D97-AF65-F5344CB8AC3E}">
        <p14:creationId xmlns:p14="http://schemas.microsoft.com/office/powerpoint/2010/main" val="1567201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Drill down a bit more- sub regions.  </a:t>
            </a:r>
          </a:p>
          <a:p>
            <a:r>
              <a:rPr lang="en-GB" dirty="0" smtClean="0"/>
              <a:t>Males</a:t>
            </a:r>
          </a:p>
          <a:p>
            <a:r>
              <a:rPr lang="en-GB" dirty="0" smtClean="0"/>
              <a:t>Interesting patterns arise.  But do we have evidence for these trends?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a:p>
        </p:txBody>
      </p:sp>
    </p:spTree>
    <p:extLst>
      <p:ext uri="{BB962C8B-B14F-4D97-AF65-F5344CB8AC3E}">
        <p14:creationId xmlns:p14="http://schemas.microsoft.com/office/powerpoint/2010/main" val="186777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Females in the north</a:t>
            </a:r>
          </a:p>
          <a:p>
            <a:r>
              <a:rPr lang="en-GB" dirty="0" smtClean="0"/>
              <a:t>But still not enough-</a:t>
            </a:r>
            <a:r>
              <a:rPr lang="en-GB" baseline="0" dirty="0" smtClean="0"/>
              <a:t> what I am interested in is the experience of local areas- where they were before and what is happening – as a place</a:t>
            </a:r>
          </a:p>
          <a:p>
            <a:r>
              <a:rPr lang="en-GB" baseline="0" dirty="0" smtClean="0"/>
              <a:t>Spearheads- explain and Programme for Action and HINST</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a:p>
        </p:txBody>
      </p:sp>
    </p:spTree>
    <p:extLst>
      <p:ext uri="{BB962C8B-B14F-4D97-AF65-F5344CB8AC3E}">
        <p14:creationId xmlns:p14="http://schemas.microsoft.com/office/powerpoint/2010/main" val="310099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Spearheads</a:t>
            </a:r>
            <a:endParaRPr lang="en-GB" dirty="0" smtClean="0"/>
          </a:p>
          <a:p>
            <a:r>
              <a:rPr lang="en-GB" dirty="0" smtClean="0"/>
              <a:t>Health warning about these data</a:t>
            </a:r>
          </a:p>
          <a:p>
            <a:r>
              <a:rPr lang="en-GB" dirty="0" smtClean="0"/>
              <a:t>Use of spearheads- introduce</a:t>
            </a:r>
            <a:r>
              <a:rPr lang="en-GB" baseline="0" dirty="0" smtClean="0"/>
              <a:t> HI target/ Programme for Action.  10% reduction by 2010.  Controversial- limited to set number</a:t>
            </a:r>
          </a:p>
          <a:p>
            <a:r>
              <a:rPr lang="en-GB" baseline="0" dirty="0" smtClean="0"/>
              <a:t>70 areas</a:t>
            </a:r>
          </a:p>
          <a:p>
            <a:r>
              <a:rPr lang="en-GB" baseline="0" dirty="0" smtClean="0"/>
              <a:t>This first slide summarises all 7- LE, all cause M and F</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a:p>
        </p:txBody>
      </p:sp>
    </p:spTree>
    <p:extLst>
      <p:ext uri="{BB962C8B-B14F-4D97-AF65-F5344CB8AC3E}">
        <p14:creationId xmlns:p14="http://schemas.microsoft.com/office/powerpoint/2010/main" val="92729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still need to look at the experience of individual areas,</a:t>
            </a:r>
            <a:r>
              <a:rPr lang="en-GB" baseline="0" dirty="0" smtClean="0"/>
              <a:t> where they started, the gap with England </a:t>
            </a:r>
            <a:r>
              <a:rPr lang="en-GB" baseline="0" dirty="0" err="1" smtClean="0"/>
              <a:t>ave</a:t>
            </a:r>
            <a:r>
              <a:rPr lang="en-GB" baseline="0" dirty="0" smtClean="0"/>
              <a:t> AND each other, and how they progressed</a:t>
            </a:r>
          </a:p>
          <a:p>
            <a:r>
              <a:rPr lang="en-GB" baseline="0" dirty="0" smtClean="0"/>
              <a:t>YH Spearheads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a:p>
        </p:txBody>
      </p:sp>
    </p:spTree>
    <p:extLst>
      <p:ext uri="{BB962C8B-B14F-4D97-AF65-F5344CB8AC3E}">
        <p14:creationId xmlns:p14="http://schemas.microsoft.com/office/powerpoint/2010/main" val="323424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Explain</a:t>
            </a:r>
            <a:r>
              <a:rPr lang="en-GB" baseline="0" dirty="0" smtClean="0"/>
              <a:t> first what happened after DN published</a:t>
            </a:r>
            <a:endParaRPr lang="en-GB" dirty="0" smtClean="0"/>
          </a:p>
          <a:p>
            <a:r>
              <a:rPr lang="en-GB" dirty="0" smtClean="0"/>
              <a:t>Acknowledge</a:t>
            </a:r>
            <a:r>
              <a:rPr lang="en-GB" baseline="0" dirty="0" smtClean="0"/>
              <a:t> Dame Margaret’s work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a:t>
            </a:fld>
            <a:endParaRPr lang="en-US"/>
          </a:p>
        </p:txBody>
      </p:sp>
    </p:spTree>
    <p:extLst>
      <p:ext uri="{BB962C8B-B14F-4D97-AF65-F5344CB8AC3E}">
        <p14:creationId xmlns:p14="http://schemas.microsoft.com/office/powerpoint/2010/main" val="278900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England</a:t>
            </a:r>
            <a:r>
              <a:rPr lang="en-GB" baseline="0" dirty="0" smtClean="0"/>
              <a:t> </a:t>
            </a:r>
            <a:r>
              <a:rPr lang="en-GB" baseline="0" dirty="0" err="1" smtClean="0"/>
              <a:t>ave</a:t>
            </a:r>
            <a:endParaRPr lang="en-GB" baseline="0" dirty="0" smtClean="0"/>
          </a:p>
          <a:p>
            <a:r>
              <a:rPr lang="en-GB" baseline="0" dirty="0" smtClean="0"/>
              <a:t>For YH – and all other spearheads outside London… the pattern is the same</a:t>
            </a:r>
          </a:p>
          <a:p>
            <a:r>
              <a:rPr lang="en-GB" baseline="0" dirty="0" smtClean="0"/>
              <a:t>Split into four groups of experience</a:t>
            </a:r>
          </a:p>
          <a:p>
            <a:r>
              <a:rPr lang="en-GB" baseline="0" dirty="0" smtClean="0"/>
              <a:t>1. Those above England Ave 4 years ago- increased above the average still further</a:t>
            </a:r>
          </a:p>
          <a:p>
            <a:r>
              <a:rPr lang="en-GB" baseline="0" dirty="0" smtClean="0"/>
              <a:t>Those below  England Ave 4 years ago – 3 further groups</a:t>
            </a:r>
          </a:p>
          <a:p>
            <a:pPr marL="171450" indent="-171450">
              <a:buFontTx/>
              <a:buChar char="-"/>
            </a:pPr>
            <a:r>
              <a:rPr lang="en-GB" baseline="0" dirty="0" smtClean="0"/>
              <a:t>3 increased rates above the England Ave rate (0.4 years in the time period) so closed the gap (Leeds Calderdale and Kirklees)</a:t>
            </a:r>
          </a:p>
          <a:p>
            <a:pPr marL="171450" indent="-171450">
              <a:buFontTx/>
              <a:buChar char="-"/>
            </a:pPr>
            <a:r>
              <a:rPr lang="en-GB" baseline="0" dirty="0" smtClean="0"/>
              <a:t>7 increased but below the England average- hence gap increased</a:t>
            </a:r>
          </a:p>
          <a:p>
            <a:pPr marL="171450" indent="-171450">
              <a:buFontTx/>
              <a:buChar char="-"/>
            </a:pPr>
            <a:r>
              <a:rPr lang="en-GB" baseline="0" dirty="0" smtClean="0"/>
              <a:t>1 (Hull) decreased LE completely</a:t>
            </a:r>
          </a:p>
          <a:p>
            <a:pPr marL="0" indent="0">
              <a:buFontTx/>
              <a:buNone/>
            </a:pPr>
            <a:r>
              <a:rPr lang="en-GB" baseline="0" dirty="0" smtClean="0"/>
              <a:t>All 7 spearheads remained at the bottom and increased the gap to England average</a:t>
            </a:r>
          </a:p>
          <a:p>
            <a:pPr marL="0" indent="0">
              <a:buFontTx/>
              <a:buNone/>
            </a:pPr>
            <a:r>
              <a:rPr lang="en-GB" baseline="0" dirty="0" smtClean="0"/>
              <a:t>The gap between the top and bottom increased (3.5 years to 4.0 year gap)</a:t>
            </a:r>
            <a:endParaRPr lang="en-GB"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20</a:t>
            </a:fld>
            <a:endParaRPr lang="en-US"/>
          </a:p>
        </p:txBody>
      </p:sp>
    </p:spTree>
    <p:extLst>
      <p:ext uri="{BB962C8B-B14F-4D97-AF65-F5344CB8AC3E}">
        <p14:creationId xmlns:p14="http://schemas.microsoft.com/office/powerpoint/2010/main" val="156157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Same three at the top and increased gap</a:t>
            </a:r>
          </a:p>
          <a:p>
            <a:r>
              <a:rPr lang="en-GB" dirty="0" smtClean="0"/>
              <a:t>Those starting below the England average…</a:t>
            </a:r>
          </a:p>
          <a:p>
            <a:pPr marL="171450" indent="-171450">
              <a:buFontTx/>
              <a:buChar char="-"/>
            </a:pPr>
            <a:r>
              <a:rPr lang="en-GB" dirty="0" smtClean="0"/>
              <a:t>3 (Kirklees, NEL, Wakefield ) increased above the rate of England Ave (0.2) hence closed the gap</a:t>
            </a:r>
          </a:p>
          <a:p>
            <a:pPr marL="171450" indent="-171450">
              <a:buFontTx/>
              <a:buChar char="-"/>
            </a:pPr>
            <a:r>
              <a:rPr lang="en-GB" dirty="0" smtClean="0"/>
              <a:t>4 (Sheffield Leeds, Barnsley, Doncaster)</a:t>
            </a:r>
            <a:r>
              <a:rPr lang="en-GB" baseline="0" dirty="0" smtClean="0"/>
              <a:t> </a:t>
            </a:r>
            <a:r>
              <a:rPr lang="en-GB" dirty="0" smtClean="0"/>
              <a:t>increased but less than</a:t>
            </a:r>
            <a:r>
              <a:rPr lang="en-GB" baseline="0" dirty="0" smtClean="0"/>
              <a:t> England Ave increase so gap widened </a:t>
            </a:r>
          </a:p>
          <a:p>
            <a:pPr marL="171450" indent="-171450">
              <a:buFontTx/>
              <a:buChar char="-"/>
            </a:pPr>
            <a:r>
              <a:rPr lang="en-GB" baseline="0" dirty="0" smtClean="0"/>
              <a:t>5 (NL, Calderdale, Rotherham, Bradford, Hull) decreased against England Ave hence so widened</a:t>
            </a:r>
          </a:p>
          <a:p>
            <a:pPr marL="0" indent="0">
              <a:buFontTx/>
              <a:buNone/>
            </a:pPr>
            <a:r>
              <a:rPr lang="en-GB" baseline="0" dirty="0" smtClean="0"/>
              <a:t>Nearly all Spearheads at bottom and remained at bottom</a:t>
            </a:r>
          </a:p>
          <a:p>
            <a:pPr marL="0" indent="0">
              <a:buFontTx/>
              <a:buNone/>
            </a:pPr>
            <a:r>
              <a:rPr lang="en-GB" baseline="0" dirty="0" smtClean="0"/>
              <a:t>Gap from top to bottom increased from 3.1 years to 3.9 years)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a:p>
        </p:txBody>
      </p:sp>
    </p:spTree>
    <p:extLst>
      <p:ext uri="{BB962C8B-B14F-4D97-AF65-F5344CB8AC3E}">
        <p14:creationId xmlns:p14="http://schemas.microsoft.com/office/powerpoint/2010/main" val="1170888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Consistent pattern when looked at this way</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22</a:t>
            </a:fld>
            <a:endParaRPr lang="en-US"/>
          </a:p>
        </p:txBody>
      </p:sp>
    </p:spTree>
    <p:extLst>
      <p:ext uri="{BB962C8B-B14F-4D97-AF65-F5344CB8AC3E}">
        <p14:creationId xmlns:p14="http://schemas.microsoft.com/office/powerpoint/2010/main" val="261730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23</a:t>
            </a:fld>
            <a:endParaRPr lang="en-US"/>
          </a:p>
        </p:txBody>
      </p:sp>
    </p:spTree>
    <p:extLst>
      <p:ext uri="{BB962C8B-B14F-4D97-AF65-F5344CB8AC3E}">
        <p14:creationId xmlns:p14="http://schemas.microsoft.com/office/powerpoint/2010/main" val="126652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Changes in LE</a:t>
            </a:r>
          </a:p>
          <a:p>
            <a:r>
              <a:rPr lang="en-GB" dirty="0" smtClean="0"/>
              <a:t>But at a national level, no correlation between changes at LA level in last three years and deprivation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24</a:t>
            </a:fld>
            <a:endParaRPr lang="en-US"/>
          </a:p>
        </p:txBody>
      </p:sp>
    </p:spTree>
    <p:extLst>
      <p:ext uri="{BB962C8B-B14F-4D97-AF65-F5344CB8AC3E}">
        <p14:creationId xmlns:p14="http://schemas.microsoft.com/office/powerpoint/2010/main" val="3248310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25</a:t>
            </a:fld>
            <a:endParaRPr lang="en-US"/>
          </a:p>
        </p:txBody>
      </p:sp>
    </p:spTree>
    <p:extLst>
      <p:ext uri="{BB962C8B-B14F-4D97-AF65-F5344CB8AC3E}">
        <p14:creationId xmlns:p14="http://schemas.microsoft.com/office/powerpoint/2010/main" val="3778825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26</a:t>
            </a:fld>
            <a:endParaRPr lang="en-US"/>
          </a:p>
        </p:txBody>
      </p:sp>
    </p:spTree>
    <p:extLst>
      <p:ext uri="{BB962C8B-B14F-4D97-AF65-F5344CB8AC3E}">
        <p14:creationId xmlns:p14="http://schemas.microsoft.com/office/powerpoint/2010/main" val="3916672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So what can be done</a:t>
            </a:r>
          </a:p>
          <a:p>
            <a:pPr lvl="0"/>
            <a:r>
              <a:rPr lang="en-GB" dirty="0" smtClean="0"/>
              <a:t>Populism and New </a:t>
            </a:r>
            <a:r>
              <a:rPr lang="en-GB" dirty="0" err="1" smtClean="0"/>
              <a:t>Govt</a:t>
            </a:r>
            <a:r>
              <a:rPr lang="en-GB" dirty="0" smtClean="0"/>
              <a:t>, LG funding, devo, money, Inclusive growth Commission</a:t>
            </a:r>
          </a:p>
          <a:p>
            <a:pPr lvl="0"/>
            <a:r>
              <a:rPr lang="en-GB" dirty="0" smtClean="0"/>
              <a:t>Wide context- increased automation (Mark Carney)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Mark Carney’s speech in Liverpool</a:t>
            </a:r>
          </a:p>
          <a:p>
            <a:endParaRPr lang="en-GB" dirty="0" smtClean="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27</a:t>
            </a:fld>
            <a:endParaRPr lang="en-US"/>
          </a:p>
        </p:txBody>
      </p:sp>
    </p:spTree>
    <p:extLst>
      <p:ext uri="{BB962C8B-B14F-4D97-AF65-F5344CB8AC3E}">
        <p14:creationId xmlns:p14="http://schemas.microsoft.com/office/powerpoint/2010/main" val="1292347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28</a:t>
            </a:fld>
            <a:endParaRPr lang="en-US"/>
          </a:p>
        </p:txBody>
      </p:sp>
    </p:spTree>
    <p:extLst>
      <p:ext uri="{BB962C8B-B14F-4D97-AF65-F5344CB8AC3E}">
        <p14:creationId xmlns:p14="http://schemas.microsoft.com/office/powerpoint/2010/main" val="2887328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29</a:t>
            </a:fld>
            <a:endParaRPr lang="en-US"/>
          </a:p>
        </p:txBody>
      </p:sp>
    </p:spTree>
    <p:extLst>
      <p:ext uri="{BB962C8B-B14F-4D97-AF65-F5344CB8AC3E}">
        <p14:creationId xmlns:p14="http://schemas.microsoft.com/office/powerpoint/2010/main" val="341823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518505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30</a:t>
            </a:fld>
            <a:endParaRPr lang="en-US"/>
          </a:p>
        </p:txBody>
      </p:sp>
    </p:spTree>
    <p:extLst>
      <p:ext uri="{BB962C8B-B14F-4D97-AF65-F5344CB8AC3E}">
        <p14:creationId xmlns:p14="http://schemas.microsoft.com/office/powerpoint/2010/main" val="3171865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Engage with the business sector</a:t>
            </a:r>
          </a:p>
          <a:p>
            <a:r>
              <a:rPr lang="en-GB" dirty="0" smtClean="0"/>
              <a:t>Leeds City council, combining economic and poverty reduction strategy</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31</a:t>
            </a:fld>
            <a:endParaRPr lang="en-US"/>
          </a:p>
        </p:txBody>
      </p:sp>
    </p:spTree>
    <p:extLst>
      <p:ext uri="{BB962C8B-B14F-4D97-AF65-F5344CB8AC3E}">
        <p14:creationId xmlns:p14="http://schemas.microsoft.com/office/powerpoint/2010/main" val="3660776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example where geographic health divides made a difference and enabled research into practice was the policy of ‘spearhead areas’. 2004, introducing for the first time an inequality national target.  Enabled action local and national.  HINST, Enabled local busy managers and local politician to focus on the action needed not just stare at graphs and colour maps. </a:t>
            </a:r>
          </a:p>
          <a:p>
            <a:r>
              <a:rPr lang="en-GB" dirty="0" smtClean="0"/>
              <a:t>Also I can use the Teesside – South Bank question.  Whatever decision the then health authority made – what was the impact?  (Mark Reilly credit.)  Insert map.</a:t>
            </a:r>
          </a:p>
          <a:p>
            <a:r>
              <a:rPr lang="en-GB" dirty="0" smtClean="0"/>
              <a:t> </a:t>
            </a:r>
          </a:p>
          <a:p>
            <a:r>
              <a:rPr lang="en-GB" dirty="0" smtClean="0"/>
              <a:t>One of the problems with today’s policy on inequalities, where the NHS and local authorities have a statutory requirement under the Health and Social Care Act (2012) to reduce inequalities is that it’s difficult to quantify and act on. Like this, tackling inequalities is difficult to measure and provide accountability for action.  I would like to see a return of spearheads approach and the learning which helped this. Devolution deals go some way to help but needs more to recognise that some places, defined geographically, require special and extra national help to catch up.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32</a:t>
            </a:fld>
            <a:endParaRPr lang="en-US"/>
          </a:p>
        </p:txBody>
      </p:sp>
    </p:spTree>
    <p:extLst>
      <p:ext uri="{BB962C8B-B14F-4D97-AF65-F5344CB8AC3E}">
        <p14:creationId xmlns:p14="http://schemas.microsoft.com/office/powerpoint/2010/main" val="373123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a:p>
        </p:txBody>
      </p:sp>
    </p:spTree>
    <p:extLst>
      <p:ext uri="{BB962C8B-B14F-4D97-AF65-F5344CB8AC3E}">
        <p14:creationId xmlns:p14="http://schemas.microsoft.com/office/powerpoint/2010/main" val="1864374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a:p>
        </p:txBody>
      </p:sp>
    </p:spTree>
    <p:extLst>
      <p:ext uri="{BB962C8B-B14F-4D97-AF65-F5344CB8AC3E}">
        <p14:creationId xmlns:p14="http://schemas.microsoft.com/office/powerpoint/2010/main" val="36741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North – South Divide </a:t>
            </a:r>
          </a:p>
          <a:p>
            <a:pPr marL="228600" indent="-228600">
              <a:buFont typeface="+mj-lt"/>
              <a:buAutoNum type="arabicPeriod"/>
            </a:pPr>
            <a:r>
              <a:rPr lang="en-GB" dirty="0" smtClean="0"/>
              <a:t>health, </a:t>
            </a:r>
          </a:p>
          <a:p>
            <a:pPr marL="228600" indent="-228600">
              <a:buFont typeface="+mj-lt"/>
              <a:buAutoNum type="arabicPeriod"/>
            </a:pPr>
            <a:r>
              <a:rPr lang="en-GB" dirty="0" smtClean="0"/>
              <a:t>democratic,</a:t>
            </a:r>
          </a:p>
          <a:p>
            <a:pPr marL="228600" indent="-228600">
              <a:buFont typeface="+mj-lt"/>
              <a:buAutoNum type="arabicPeriod"/>
            </a:pPr>
            <a:r>
              <a:rPr lang="en-GB" dirty="0" smtClean="0"/>
              <a:t>Institutionalised</a:t>
            </a:r>
            <a:r>
              <a:rPr lang="en-GB" baseline="0" dirty="0" smtClean="0"/>
              <a:t> in one of the most centralised countries in the OECD</a:t>
            </a:r>
          </a:p>
          <a:p>
            <a:pPr marL="228600" indent="-228600">
              <a:buFont typeface="+mj-lt"/>
              <a:buAutoNum type="arabicPeriod"/>
            </a:pPr>
            <a:r>
              <a:rPr lang="en-GB" baseline="0" dirty="0" smtClean="0"/>
              <a:t>Impact wide ranging- here’s one- migration</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a:t>
            </a:fld>
            <a:endParaRPr lang="en-US"/>
          </a:p>
        </p:txBody>
      </p:sp>
    </p:spTree>
    <p:extLst>
      <p:ext uri="{BB962C8B-B14F-4D97-AF65-F5344CB8AC3E}">
        <p14:creationId xmlns:p14="http://schemas.microsoft.com/office/powerpoint/2010/main" val="352081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6691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There are many other divides; gender, ethnicity, age, disability So in</a:t>
            </a:r>
            <a:r>
              <a:rPr lang="en-GB" baseline="0" dirty="0" smtClean="0"/>
              <a:t> some ways ‘north- south not helpful</a:t>
            </a:r>
            <a:endParaRPr lang="en-GB" dirty="0" smtClean="0"/>
          </a:p>
          <a:p>
            <a:r>
              <a:rPr lang="en-GB" dirty="0" smtClean="0"/>
              <a:t>But geographic divides holds weight.  </a:t>
            </a:r>
          </a:p>
          <a:p>
            <a:r>
              <a:rPr lang="en-GB" dirty="0" smtClean="0"/>
              <a:t>Is</a:t>
            </a:r>
            <a:r>
              <a:rPr lang="en-GB" baseline="0" dirty="0" smtClean="0"/>
              <a:t> a</a:t>
            </a:r>
            <a:r>
              <a:rPr lang="en-GB" dirty="0" smtClean="0"/>
              <a:t>n emotive expression and gets media and public – used by many, gets attention-</a:t>
            </a:r>
            <a:r>
              <a:rPr lang="en-GB" baseline="0" dirty="0" smtClean="0"/>
              <a:t> for action, </a:t>
            </a:r>
            <a:r>
              <a:rPr lang="en-GB" baseline="0" dirty="0" err="1" smtClean="0"/>
              <a:t>eg</a:t>
            </a:r>
            <a:r>
              <a:rPr lang="en-GB" baseline="0" dirty="0" smtClean="0"/>
              <a:t> Northern Powerhouse, </a:t>
            </a:r>
          </a:p>
          <a:p>
            <a:r>
              <a:rPr lang="en-GB" baseline="0" dirty="0" smtClean="0"/>
              <a:t>But many examples… here are s</a:t>
            </a:r>
            <a:r>
              <a:rPr lang="en-GB" dirty="0" smtClean="0"/>
              <a:t>ome recent one..</a:t>
            </a:r>
          </a:p>
          <a:p>
            <a:pPr marL="171450" indent="-171450">
              <a:buFontTx/>
              <a:buChar char="-"/>
            </a:pPr>
            <a:r>
              <a:rPr lang="en-GB" dirty="0" smtClean="0"/>
              <a:t>Ofsted </a:t>
            </a:r>
          </a:p>
          <a:p>
            <a:pPr marL="171450" indent="-171450">
              <a:buFontTx/>
              <a:buChar char="-"/>
            </a:pPr>
            <a:r>
              <a:rPr lang="en-GB" dirty="0" smtClean="0"/>
              <a:t>school readiness</a:t>
            </a:r>
            <a:r>
              <a:rPr lang="en-GB" baseline="0" dirty="0" smtClean="0"/>
              <a:t> JRF social media</a:t>
            </a:r>
          </a:p>
          <a:p>
            <a:pPr marL="171450" indent="-171450">
              <a:buFontTx/>
              <a:buChar char="-"/>
            </a:pPr>
            <a:r>
              <a:rPr lang="en-GB" dirty="0" smtClean="0"/>
              <a:t>Growing</a:t>
            </a:r>
            <a:r>
              <a:rPr lang="en-GB" baseline="0" dirty="0" smtClean="0"/>
              <a:t> Up North-  invite interest to respond to the </a:t>
            </a:r>
            <a:r>
              <a:rPr lang="en-GB" dirty="0" smtClean="0"/>
              <a:t>Children’s commissioner…Year long investigation into the real causes of education outcomes disparity between the north and south</a:t>
            </a:r>
          </a:p>
          <a:p>
            <a:pPr marL="171450" indent="-171450">
              <a:buFontTx/>
              <a:buChar char="-"/>
            </a:pPr>
            <a:endParaRPr lang="en-GB" dirty="0" smtClean="0"/>
          </a:p>
          <a:p>
            <a:pPr marL="171450" indent="-171450">
              <a:buFontTx/>
              <a:buChar char="-"/>
            </a:pPr>
            <a:endParaRPr lang="en-GB" dirty="0" smtClean="0"/>
          </a:p>
          <a:p>
            <a:r>
              <a:rPr lang="en-GB" dirty="0" smtClean="0"/>
              <a:t>It’s a vehicle for raising the issue of inequalities nationally</a:t>
            </a:r>
          </a:p>
          <a:p>
            <a:r>
              <a:rPr lang="en-GB" dirty="0" smtClean="0"/>
              <a:t>Locally focusing on geography provides an opportunity for action locally and nationally</a:t>
            </a:r>
            <a:r>
              <a:rPr lang="en-GB" baseline="0" dirty="0" smtClean="0"/>
              <a:t> </a:t>
            </a:r>
            <a:r>
              <a:rPr lang="en-GB" baseline="0" dirty="0" err="1" smtClean="0"/>
              <a:t>eg</a:t>
            </a:r>
            <a:r>
              <a:rPr lang="en-GB" baseline="0" dirty="0" smtClean="0"/>
              <a:t> </a:t>
            </a:r>
            <a:r>
              <a:rPr lang="en-GB" dirty="0" smtClean="0"/>
              <a:t>the Northern Powerhouse, </a:t>
            </a:r>
          </a:p>
          <a:p>
            <a:endParaRPr lang="en-GB" dirty="0" smtClean="0"/>
          </a:p>
          <a:p>
            <a:r>
              <a:rPr lang="en-GB" dirty="0" smtClean="0"/>
              <a:t>The geographic divide is uncomfortable for any government- a nation divided. </a:t>
            </a:r>
          </a:p>
          <a:p>
            <a:endParaRPr lang="en-GB" dirty="0" smtClean="0"/>
          </a:p>
          <a:p>
            <a:r>
              <a:rPr lang="en-GB" dirty="0" smtClean="0"/>
              <a:t>And this spurs action </a:t>
            </a:r>
            <a:r>
              <a:rPr lang="en-GB" dirty="0" err="1" smtClean="0"/>
              <a:t>eg</a:t>
            </a:r>
            <a:r>
              <a:rPr lang="en-GB" baseline="0" dirty="0" smtClean="0"/>
              <a:t> the </a:t>
            </a:r>
            <a:r>
              <a:rPr lang="en-GB" dirty="0" smtClean="0"/>
              <a:t>Brexit vote brought that clearly into focus … some local people feel disenfranchised, traditional democratic politics has failed.</a:t>
            </a:r>
          </a:p>
          <a:p>
            <a:r>
              <a:rPr lang="en-GB" dirty="0" smtClean="0"/>
              <a:t>Inequality laid bare in this way shows a very clear message.  </a:t>
            </a:r>
          </a:p>
          <a:p>
            <a:r>
              <a:rPr lang="en-GB" dirty="0" smtClean="0"/>
              <a:t>We are very centralised.</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55193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Brexit vote emphasised the divide</a:t>
            </a:r>
          </a:p>
          <a:p>
            <a:r>
              <a:rPr lang="en-GB" dirty="0" smtClean="0"/>
              <a:t>Wholly recognised by Government</a:t>
            </a:r>
          </a:p>
          <a:p>
            <a:pPr marL="171450" indent="-171450">
              <a:buFont typeface="Arial" panose="020B0604020202020204" pitchFamily="34" charset="0"/>
              <a:buChar char="•"/>
            </a:pPr>
            <a:r>
              <a:rPr lang="en-GB" dirty="0" smtClean="0"/>
              <a:t>Greg Clark</a:t>
            </a:r>
          </a:p>
          <a:p>
            <a:pPr marL="171450" indent="-171450">
              <a:buFont typeface="Arial" panose="020B0604020202020204" pitchFamily="34" charset="0"/>
              <a:buChar char="•"/>
            </a:pPr>
            <a:r>
              <a:rPr lang="en-GB" dirty="0" smtClean="0"/>
              <a:t>Theresa</a:t>
            </a:r>
            <a:r>
              <a:rPr lang="en-GB" baseline="0" dirty="0" smtClean="0"/>
              <a:t> May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7</a:t>
            </a:fld>
            <a:endParaRPr lang="en-US"/>
          </a:p>
        </p:txBody>
      </p:sp>
    </p:spTree>
    <p:extLst>
      <p:ext uri="{BB962C8B-B14F-4D97-AF65-F5344CB8AC3E}">
        <p14:creationId xmlns:p14="http://schemas.microsoft.com/office/powerpoint/2010/main" val="32056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3494226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quote leads me</a:t>
            </a:r>
            <a:r>
              <a:rPr lang="en-GB" baseline="0" dirty="0" smtClean="0"/>
              <a:t> to look at the data</a:t>
            </a:r>
          </a:p>
          <a:p>
            <a:r>
              <a:rPr lang="en-GB" baseline="0" dirty="0" smtClean="0"/>
              <a:t>The 9 year gap was quoted from a PHE analysis.  LE at birth.  Death always seems a strange way to describe life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782285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GB" smtClean="0"/>
              <a:t>Equal North: why a research network for health inequalities?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smtClean="0"/>
              <a:t>Equal North: why a research network for health inequalities?</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1" fontAlgn="base" hangingPunct="1">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1" fontAlgn="base" hangingPunct="1">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1" fontAlgn="base" hangingPunct="1">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1" fontAlgn="base" hangingPunct="1">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1" fontAlgn="base" hangingPunct="1">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Equal North: why a research network for health inequalities?</a:t>
            </a:r>
            <a:endParaRPr lang="en-GB" dirty="0"/>
          </a:p>
        </p:txBody>
      </p:sp>
      <p:sp>
        <p:nvSpPr>
          <p:cNvPr id="3" name="Subtitle 2"/>
          <p:cNvSpPr>
            <a:spLocks noGrp="1"/>
          </p:cNvSpPr>
          <p:nvPr>
            <p:ph type="subTitle" idx="1"/>
          </p:nvPr>
        </p:nvSpPr>
        <p:spPr/>
        <p:txBody>
          <a:bodyPr>
            <a:normAutofit fontScale="62500" lnSpcReduction="20000"/>
          </a:bodyPr>
          <a:lstStyle/>
          <a:p>
            <a:r>
              <a:rPr lang="en-GB" dirty="0" smtClean="0"/>
              <a:t>Paul Johnstone – Regional Director (North)</a:t>
            </a:r>
          </a:p>
          <a:p>
            <a:r>
              <a:rPr lang="en-GB" dirty="0" smtClean="0"/>
              <a:t>Newcastle FUSE 12</a:t>
            </a:r>
            <a:r>
              <a:rPr lang="en-GB" baseline="30000" dirty="0" smtClean="0"/>
              <a:t>th</a:t>
            </a:r>
            <a:r>
              <a:rPr lang="en-GB" dirty="0" smtClean="0"/>
              <a:t> January 2017</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Wide inequalities in life expectancy exist between the most and least deprived areas of England, </a:t>
            </a:r>
            <a:r>
              <a:rPr lang="en-GB" sz="2400" dirty="0" smtClean="0"/>
              <a:t/>
            </a:r>
            <a:br>
              <a:rPr lang="en-GB" sz="2400" dirty="0" smtClean="0"/>
            </a:br>
            <a:r>
              <a:rPr lang="en-GB" sz="2400" b="1" dirty="0" smtClean="0"/>
              <a:t>A </a:t>
            </a:r>
            <a:r>
              <a:rPr lang="en-GB" sz="2400" b="1" dirty="0"/>
              <a:t>difference of 9.2 years for men and 7.0 years for women</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10</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79513" y="1715596"/>
            <a:ext cx="4104456" cy="429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0031" y="1668792"/>
            <a:ext cx="3931375" cy="410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544" y="5935998"/>
            <a:ext cx="1888659" cy="276999"/>
          </a:xfrm>
          <a:prstGeom prst="rect">
            <a:avLst/>
          </a:prstGeom>
          <a:noFill/>
        </p:spPr>
        <p:txBody>
          <a:bodyPr wrap="none" rtlCol="0">
            <a:spAutoFit/>
          </a:bodyPr>
          <a:lstStyle/>
          <a:p>
            <a:r>
              <a:rPr lang="en-GB" sz="1200" dirty="0" smtClean="0"/>
              <a:t>Males</a:t>
            </a:r>
            <a:r>
              <a:rPr lang="en-GB" sz="1200" dirty="0"/>
              <a:t>, England, </a:t>
            </a:r>
            <a:r>
              <a:rPr lang="en-GB" sz="1200" dirty="0" smtClean="0"/>
              <a:t>2012-14</a:t>
            </a:r>
            <a:endParaRPr lang="en-GB" sz="1200" dirty="0"/>
          </a:p>
        </p:txBody>
      </p:sp>
      <p:sp>
        <p:nvSpPr>
          <p:cNvPr id="9" name="TextBox 8"/>
          <p:cNvSpPr txBox="1"/>
          <p:nvPr/>
        </p:nvSpPr>
        <p:spPr>
          <a:xfrm>
            <a:off x="4771570" y="5843664"/>
            <a:ext cx="4019836" cy="461665"/>
          </a:xfrm>
          <a:prstGeom prst="rect">
            <a:avLst/>
          </a:prstGeom>
          <a:noFill/>
        </p:spPr>
        <p:txBody>
          <a:bodyPr wrap="square" rtlCol="0">
            <a:spAutoFit/>
          </a:bodyPr>
          <a:lstStyle/>
          <a:p>
            <a:r>
              <a:rPr lang="en-GB" sz="1200" dirty="0" smtClean="0"/>
              <a:t>Females, England, 2012-14 </a:t>
            </a:r>
          </a:p>
          <a:p>
            <a:r>
              <a:rPr lang="en-GB" sz="1200" i="1" dirty="0" smtClean="0"/>
              <a:t>                                  Source: PHE analysis of ONS data </a:t>
            </a:r>
            <a:endParaRPr lang="en-GB" sz="1200" i="1" dirty="0"/>
          </a:p>
        </p:txBody>
      </p:sp>
    </p:spTree>
    <p:extLst>
      <p:ext uri="{BB962C8B-B14F-4D97-AF65-F5344CB8AC3E}">
        <p14:creationId xmlns:p14="http://schemas.microsoft.com/office/powerpoint/2010/main" val="176448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There has been little change in inequality in life expectancy over time, although for males, inequality has narrowed slightly and for females inequality has widened slightly, these changes are not statistically significant</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11</a:t>
            </a:fld>
            <a:endParaRPr lang="en-US" dirty="0"/>
          </a:p>
        </p:txBody>
      </p:sp>
      <p:sp>
        <p:nvSpPr>
          <p:cNvPr id="5" name="Footer Placeholder 4"/>
          <p:cNvSpPr>
            <a:spLocks noGrp="1"/>
          </p:cNvSpPr>
          <p:nvPr>
            <p:ph type="ftr" sz="quarter" idx="11"/>
          </p:nvPr>
        </p:nvSpPr>
        <p:spPr/>
        <p:txBody>
          <a:bodyPr/>
          <a:lstStyle/>
          <a:p>
            <a:pPr>
              <a:defRPr/>
            </a:pPr>
            <a:r>
              <a:rPr lang="en-GB" dirty="0" smtClean="0"/>
              <a:t>Equal North: why a research network for health inequalities?</a:t>
            </a:r>
            <a:endParaRPr lang="en-US" dirty="0"/>
          </a:p>
        </p:txBody>
      </p:sp>
      <p:pic>
        <p:nvPicPr>
          <p:cNvPr id="6"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b="2649"/>
          <a:stretch/>
        </p:blipFill>
        <p:spPr bwMode="auto">
          <a:xfrm>
            <a:off x="107504" y="2060848"/>
            <a:ext cx="4206629" cy="36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8200" y="2055908"/>
            <a:ext cx="4038600" cy="361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7778" y="5816744"/>
            <a:ext cx="3078087" cy="307777"/>
          </a:xfrm>
          <a:prstGeom prst="rect">
            <a:avLst/>
          </a:prstGeom>
          <a:noFill/>
        </p:spPr>
        <p:txBody>
          <a:bodyPr wrap="none" rtlCol="0">
            <a:spAutoFit/>
          </a:bodyPr>
          <a:lstStyle/>
          <a:p>
            <a:r>
              <a:rPr lang="en-GB" sz="1400" dirty="0" smtClean="0"/>
              <a:t>Males</a:t>
            </a:r>
            <a:r>
              <a:rPr lang="en-GB" sz="1400" dirty="0"/>
              <a:t>, England, 2002-04 to </a:t>
            </a:r>
            <a:r>
              <a:rPr lang="en-GB" sz="1400" dirty="0" smtClean="0"/>
              <a:t>2012-14</a:t>
            </a:r>
            <a:endParaRPr lang="en-GB" sz="1400" dirty="0"/>
          </a:p>
        </p:txBody>
      </p:sp>
      <p:sp>
        <p:nvSpPr>
          <p:cNvPr id="9" name="TextBox 8"/>
          <p:cNvSpPr txBox="1"/>
          <p:nvPr/>
        </p:nvSpPr>
        <p:spPr>
          <a:xfrm>
            <a:off x="5076056" y="5816744"/>
            <a:ext cx="3898776" cy="461665"/>
          </a:xfrm>
          <a:prstGeom prst="rect">
            <a:avLst/>
          </a:prstGeom>
          <a:noFill/>
        </p:spPr>
        <p:txBody>
          <a:bodyPr wrap="square" rtlCol="0">
            <a:spAutoFit/>
          </a:bodyPr>
          <a:lstStyle/>
          <a:p>
            <a:r>
              <a:rPr lang="en-GB" sz="1200" dirty="0" smtClean="0"/>
              <a:t>Females, England, 2002-04 to 2012-14 </a:t>
            </a:r>
          </a:p>
          <a:p>
            <a:r>
              <a:rPr lang="en-GB" sz="1200" i="1" dirty="0" smtClean="0"/>
              <a:t>                               Source: PHE analysis of ONS data </a:t>
            </a:r>
            <a:endParaRPr lang="en-GB" sz="1200" i="1" dirty="0"/>
          </a:p>
        </p:txBody>
      </p:sp>
    </p:spTree>
    <p:extLst>
      <p:ext uri="{BB962C8B-B14F-4D97-AF65-F5344CB8AC3E}">
        <p14:creationId xmlns:p14="http://schemas.microsoft.com/office/powerpoint/2010/main" val="374226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Inequalities in </a:t>
            </a:r>
            <a:r>
              <a:rPr lang="en-GB" sz="2400" b="1" dirty="0"/>
              <a:t>healthy life expecta</a:t>
            </a:r>
            <a:r>
              <a:rPr lang="en-GB" sz="2400" dirty="0"/>
              <a:t>ncy between the most and least deprived areas are wider than inequalities in life expectancy, with a difference of around 20 years for both men and women</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12</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79826" y="1772816"/>
            <a:ext cx="4020165" cy="4199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1750907"/>
            <a:ext cx="4038600" cy="422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5576" y="5975456"/>
            <a:ext cx="2173993" cy="307777"/>
          </a:xfrm>
          <a:prstGeom prst="rect">
            <a:avLst/>
          </a:prstGeom>
          <a:noFill/>
        </p:spPr>
        <p:txBody>
          <a:bodyPr wrap="none" rtlCol="0">
            <a:spAutoFit/>
          </a:bodyPr>
          <a:lstStyle/>
          <a:p>
            <a:r>
              <a:rPr lang="en-GB" sz="1400" dirty="0" smtClean="0"/>
              <a:t>Males</a:t>
            </a:r>
            <a:r>
              <a:rPr lang="en-GB" sz="1400" dirty="0"/>
              <a:t>, England, </a:t>
            </a:r>
            <a:r>
              <a:rPr lang="en-GB" sz="1400" dirty="0" smtClean="0"/>
              <a:t>2012-14</a:t>
            </a:r>
            <a:endParaRPr lang="en-GB" sz="1400" dirty="0"/>
          </a:p>
        </p:txBody>
      </p:sp>
      <p:sp>
        <p:nvSpPr>
          <p:cNvPr id="9" name="TextBox 8"/>
          <p:cNvSpPr txBox="1"/>
          <p:nvPr/>
        </p:nvSpPr>
        <p:spPr>
          <a:xfrm>
            <a:off x="4932040" y="5898511"/>
            <a:ext cx="4032448" cy="461665"/>
          </a:xfrm>
          <a:prstGeom prst="rect">
            <a:avLst/>
          </a:prstGeom>
          <a:noFill/>
        </p:spPr>
        <p:txBody>
          <a:bodyPr wrap="square" rtlCol="0">
            <a:spAutoFit/>
          </a:bodyPr>
          <a:lstStyle/>
          <a:p>
            <a:r>
              <a:rPr lang="en-GB" sz="1200" dirty="0" smtClean="0"/>
              <a:t>Females, England, 2012-14 </a:t>
            </a:r>
          </a:p>
          <a:p>
            <a:r>
              <a:rPr lang="en-GB" sz="1200" dirty="0" smtClean="0"/>
              <a:t>                                  </a:t>
            </a:r>
            <a:r>
              <a:rPr lang="en-GB" sz="1200" i="1" dirty="0" smtClean="0"/>
              <a:t>Source: PHE analysis of ONS data </a:t>
            </a:r>
            <a:endParaRPr lang="en-GB" sz="1200" i="1" dirty="0"/>
          </a:p>
        </p:txBody>
      </p:sp>
    </p:spTree>
    <p:extLst>
      <p:ext uri="{BB962C8B-B14F-4D97-AF65-F5344CB8AC3E}">
        <p14:creationId xmlns:p14="http://schemas.microsoft.com/office/powerpoint/2010/main" val="413454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There has been </a:t>
            </a:r>
            <a:r>
              <a:rPr lang="en-GB" sz="2800" b="1" dirty="0"/>
              <a:t>no significant change in inequalities in healthy life expectancy </a:t>
            </a:r>
            <a:r>
              <a:rPr lang="en-GB" sz="2800" dirty="0"/>
              <a:t>over time for men or women </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13</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1700808"/>
            <a:ext cx="4038600" cy="337801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1023" y="1700808"/>
            <a:ext cx="4038600" cy="337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7543" y="5514687"/>
            <a:ext cx="3487621" cy="338554"/>
          </a:xfrm>
          <a:prstGeom prst="rect">
            <a:avLst/>
          </a:prstGeom>
          <a:noFill/>
        </p:spPr>
        <p:txBody>
          <a:bodyPr wrap="none" rtlCol="0">
            <a:spAutoFit/>
          </a:bodyPr>
          <a:lstStyle/>
          <a:p>
            <a:r>
              <a:rPr lang="en-GB" sz="1600" dirty="0" smtClean="0"/>
              <a:t>Males</a:t>
            </a:r>
            <a:r>
              <a:rPr lang="en-GB" sz="1600" dirty="0"/>
              <a:t>, England, 2009-11 to </a:t>
            </a:r>
            <a:r>
              <a:rPr lang="en-GB" sz="1600" dirty="0" smtClean="0"/>
              <a:t>2012-14</a:t>
            </a:r>
            <a:endParaRPr lang="en-GB" sz="1600" dirty="0"/>
          </a:p>
        </p:txBody>
      </p:sp>
      <p:sp>
        <p:nvSpPr>
          <p:cNvPr id="10" name="TextBox 9"/>
          <p:cNvSpPr txBox="1"/>
          <p:nvPr/>
        </p:nvSpPr>
        <p:spPr>
          <a:xfrm>
            <a:off x="4706630" y="5514687"/>
            <a:ext cx="4329866" cy="830997"/>
          </a:xfrm>
          <a:prstGeom prst="rect">
            <a:avLst/>
          </a:prstGeom>
          <a:noFill/>
        </p:spPr>
        <p:txBody>
          <a:bodyPr wrap="square" rtlCol="0">
            <a:spAutoFit/>
          </a:bodyPr>
          <a:lstStyle/>
          <a:p>
            <a:r>
              <a:rPr lang="en-GB" sz="1600" dirty="0" smtClean="0"/>
              <a:t>Females, England, 2009-11 to 2012-14 </a:t>
            </a:r>
          </a:p>
          <a:p>
            <a:endParaRPr lang="en-GB" sz="1600" dirty="0" smtClean="0"/>
          </a:p>
          <a:p>
            <a:r>
              <a:rPr lang="en-GB" sz="1600" dirty="0" smtClean="0"/>
              <a:t>                 Source: PHE analysis of ONS data </a:t>
            </a:r>
            <a:endParaRPr lang="en-GB" sz="1600" dirty="0"/>
          </a:p>
        </p:txBody>
      </p:sp>
    </p:spTree>
    <p:extLst>
      <p:ext uri="{BB962C8B-B14F-4D97-AF65-F5344CB8AC3E}">
        <p14:creationId xmlns:p14="http://schemas.microsoft.com/office/powerpoint/2010/main" val="71392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expectancy trends in the North</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14</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88386" y="1412875"/>
            <a:ext cx="6967229"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468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expectancy trends in the North</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15</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106402" y="1412875"/>
            <a:ext cx="6931196"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853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expectancy trends in the North</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16</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109767" y="1412875"/>
            <a:ext cx="6924466"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57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expectancy trends in the North</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17</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108087" y="1412875"/>
            <a:ext cx="6927826"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71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expectancy trends in the North</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18</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106402" y="1412875"/>
            <a:ext cx="6931196"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3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 expectancy trends in the North</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19</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091112" y="1412875"/>
            <a:ext cx="6961777"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69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620688"/>
            <a:ext cx="8028000" cy="5531767"/>
          </a:xfrm>
        </p:spPr>
        <p:txBody>
          <a:bodyPr/>
          <a:lstStyle/>
          <a:p>
            <a:pPr marL="0" indent="0"/>
            <a:endParaRPr lang="en-GB" sz="4000" dirty="0" smtClean="0"/>
          </a:p>
          <a:p>
            <a:pPr marL="0" indent="0"/>
            <a:r>
              <a:rPr lang="en-GB" sz="4000" dirty="0" smtClean="0"/>
              <a:t>1. The </a:t>
            </a:r>
            <a:r>
              <a:rPr lang="en-GB" sz="4000" dirty="0"/>
              <a:t>‘north-south divide</a:t>
            </a:r>
            <a:r>
              <a:rPr lang="en-GB" sz="4000" dirty="0" smtClean="0"/>
              <a:t>’?</a:t>
            </a:r>
          </a:p>
          <a:p>
            <a:pPr marL="0" indent="0"/>
            <a:endParaRPr lang="en-GB" sz="4000" dirty="0"/>
          </a:p>
          <a:p>
            <a:pPr marL="0" indent="0"/>
            <a:r>
              <a:rPr lang="en-GB" sz="4000" dirty="0"/>
              <a:t>2</a:t>
            </a:r>
            <a:r>
              <a:rPr lang="en-GB" sz="4000" dirty="0" smtClean="0"/>
              <a:t>. Health </a:t>
            </a:r>
            <a:r>
              <a:rPr lang="en-GB" sz="4000" dirty="0"/>
              <a:t>inequalities since </a:t>
            </a:r>
            <a:r>
              <a:rPr lang="en-GB" sz="4000" dirty="0" smtClean="0"/>
              <a:t>2014</a:t>
            </a:r>
          </a:p>
          <a:p>
            <a:pPr marL="0" indent="0"/>
            <a:endParaRPr lang="en-GB" sz="4000" dirty="0"/>
          </a:p>
          <a:p>
            <a:pPr marL="0" indent="0"/>
            <a:r>
              <a:rPr lang="en-GB" sz="4000" dirty="0"/>
              <a:t>3</a:t>
            </a:r>
            <a:r>
              <a:rPr lang="en-GB" sz="4000" dirty="0" smtClean="0"/>
              <a:t>. Reflections </a:t>
            </a:r>
            <a:r>
              <a:rPr lang="en-GB" sz="4000" dirty="0"/>
              <a:t>for going </a:t>
            </a:r>
            <a:r>
              <a:rPr lang="en-GB" sz="4000" dirty="0" smtClean="0"/>
              <a:t>forward</a:t>
            </a:r>
            <a:endParaRPr lang="en-GB" sz="40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a:t>
            </a:fld>
            <a:endParaRPr lang="en-US" dirty="0"/>
          </a:p>
        </p:txBody>
      </p:sp>
      <p:sp>
        <p:nvSpPr>
          <p:cNvPr id="5" name="Footer Placeholder 4"/>
          <p:cNvSpPr>
            <a:spLocks noGrp="1"/>
          </p:cNvSpPr>
          <p:nvPr>
            <p:ph type="ftr" sz="quarter" idx="11"/>
          </p:nvPr>
        </p:nvSpPr>
        <p:spPr/>
        <p:txBody>
          <a:bodyPr/>
          <a:lstStyle/>
          <a:p>
            <a:pPr>
              <a:defRPr/>
            </a:pPr>
            <a:r>
              <a:rPr lang="en-GB" dirty="0" smtClean="0"/>
              <a:t>Equal North: why a research network for health inequalities?</a:t>
            </a:r>
            <a:endParaRPr lang="en-US" dirty="0"/>
          </a:p>
        </p:txBody>
      </p:sp>
    </p:spTree>
    <p:extLst>
      <p:ext uri="{BB962C8B-B14F-4D97-AF65-F5344CB8AC3E}">
        <p14:creationId xmlns:p14="http://schemas.microsoft.com/office/powerpoint/2010/main" val="2804263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Life expectancy at birth males since 2011 (3 year rolling averages 2010-2012 to 2013-2015). England and Y&amp;H LAs</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20</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063097267"/>
              </p:ext>
            </p:extLst>
          </p:nvPr>
        </p:nvGraphicFramePr>
        <p:xfrm>
          <a:off x="697058" y="476672"/>
          <a:ext cx="7427168" cy="53637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5" y="5655987"/>
            <a:ext cx="4164378" cy="646331"/>
          </a:xfrm>
          <a:prstGeom prst="rect">
            <a:avLst/>
          </a:prstGeom>
          <a:noFill/>
        </p:spPr>
        <p:txBody>
          <a:bodyPr wrap="square" rtlCol="0">
            <a:spAutoFit/>
          </a:bodyPr>
          <a:lstStyle/>
          <a:p>
            <a:r>
              <a:rPr lang="en-GB" sz="900" dirty="0" smtClean="0"/>
              <a:t>++ = </a:t>
            </a:r>
            <a:r>
              <a:rPr lang="en-GB" sz="900" dirty="0"/>
              <a:t>increased above England </a:t>
            </a:r>
            <a:r>
              <a:rPr lang="en-GB" sz="900" dirty="0" smtClean="0"/>
              <a:t>average</a:t>
            </a:r>
          </a:p>
          <a:p>
            <a:r>
              <a:rPr lang="en-GB" sz="900" dirty="0" smtClean="0"/>
              <a:t>+ =  increased </a:t>
            </a:r>
            <a:r>
              <a:rPr lang="en-GB" sz="900" dirty="0"/>
              <a:t>below England </a:t>
            </a:r>
            <a:r>
              <a:rPr lang="en-GB" sz="900" dirty="0" smtClean="0"/>
              <a:t>average</a:t>
            </a:r>
          </a:p>
          <a:p>
            <a:r>
              <a:rPr lang="en-GB" sz="900" dirty="0" smtClean="0"/>
              <a:t>- = decreased</a:t>
            </a:r>
          </a:p>
          <a:p>
            <a:r>
              <a:rPr lang="en-GB" sz="900" dirty="0" smtClean="0"/>
              <a:t>S= old spearhead areas</a:t>
            </a:r>
          </a:p>
        </p:txBody>
      </p:sp>
      <p:sp>
        <p:nvSpPr>
          <p:cNvPr id="8" name="TextBox 7"/>
          <p:cNvSpPr txBox="1"/>
          <p:nvPr/>
        </p:nvSpPr>
        <p:spPr>
          <a:xfrm>
            <a:off x="7195686" y="5633186"/>
            <a:ext cx="1857081" cy="646331"/>
          </a:xfrm>
          <a:prstGeom prst="rect">
            <a:avLst/>
          </a:prstGeom>
          <a:noFill/>
        </p:spPr>
        <p:txBody>
          <a:bodyPr wrap="square" rtlCol="0">
            <a:spAutoFit/>
          </a:bodyPr>
          <a:lstStyle/>
          <a:p>
            <a:r>
              <a:rPr lang="en-GB" sz="1800" dirty="0" smtClean="0"/>
              <a:t>ONS data 2010-2015</a:t>
            </a:r>
            <a:endParaRPr lang="en-GB" sz="1800" dirty="0"/>
          </a:p>
        </p:txBody>
      </p:sp>
    </p:spTree>
    <p:extLst>
      <p:ext uri="{BB962C8B-B14F-4D97-AF65-F5344CB8AC3E}">
        <p14:creationId xmlns:p14="http://schemas.microsoft.com/office/powerpoint/2010/main" val="260496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Life expectancy at birth </a:t>
            </a:r>
            <a:r>
              <a:rPr lang="en-GB" sz="2400" dirty="0" smtClean="0"/>
              <a:t>females </a:t>
            </a:r>
            <a:r>
              <a:rPr lang="en-GB" sz="2400" dirty="0"/>
              <a:t>since 2011 (3 year rolling averages 2010-2012 to 2013-2015). England and Y&amp;H LAs</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21</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96996252"/>
              </p:ext>
            </p:extLst>
          </p:nvPr>
        </p:nvGraphicFramePr>
        <p:xfrm>
          <a:off x="557213" y="1412875"/>
          <a:ext cx="8029575" cy="4740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906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720080"/>
          </a:xfrm>
        </p:spPr>
        <p:txBody>
          <a:bodyPr>
            <a:noAutofit/>
          </a:bodyPr>
          <a:lstStyle/>
          <a:p>
            <a:r>
              <a:rPr lang="en-GB" sz="2400" dirty="0"/>
              <a:t>Changes in Life Expectancy for males at birth over 4 years of </a:t>
            </a:r>
            <a:r>
              <a:rPr lang="en-GB" sz="2400" dirty="0" smtClean="0"/>
              <a:t>3 </a:t>
            </a:r>
            <a:r>
              <a:rPr lang="en-GB" sz="2400" dirty="0"/>
              <a:t>year averages (mid points 2010-2012 to </a:t>
            </a:r>
            <a:r>
              <a:rPr lang="en-GB" sz="2400" dirty="0" smtClean="0"/>
              <a:t>2013-2015), English </a:t>
            </a:r>
            <a:r>
              <a:rPr lang="en-GB" sz="2400" dirty="0"/>
              <a:t>regions</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22</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56349674"/>
              </p:ext>
            </p:extLst>
          </p:nvPr>
        </p:nvGraphicFramePr>
        <p:xfrm>
          <a:off x="539552" y="1412776"/>
          <a:ext cx="7885559" cy="4824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55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864096"/>
          </a:xfrm>
        </p:spPr>
        <p:txBody>
          <a:bodyPr>
            <a:noAutofit/>
          </a:bodyPr>
          <a:lstStyle/>
          <a:p>
            <a:r>
              <a:rPr lang="en-GB" sz="2400" dirty="0"/>
              <a:t>C</a:t>
            </a:r>
            <a:r>
              <a:rPr lang="en-GB" sz="2400" dirty="0" smtClean="0"/>
              <a:t>hanges in life expectancy for females at birth over 4 years of 3 year averages  (mid points 2010-2012 to 2013-2015), English regions</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23</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724275042"/>
              </p:ext>
            </p:extLst>
          </p:nvPr>
        </p:nvGraphicFramePr>
        <p:xfrm>
          <a:off x="539552" y="1412776"/>
          <a:ext cx="8029575" cy="4812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58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Changes in life expectancy</a:t>
            </a:r>
            <a:r>
              <a:rPr lang="en-GB" sz="2200" dirty="0" smtClean="0"/>
              <a:t/>
            </a:r>
            <a:br>
              <a:rPr lang="en-GB" sz="2200" dirty="0" smtClean="0"/>
            </a:br>
            <a:r>
              <a:rPr lang="en-GB" sz="2200" dirty="0"/>
              <a:t>Change in life expectancy at birth from 2010-12 to </a:t>
            </a:r>
            <a:r>
              <a:rPr lang="en-GB" sz="2200" dirty="0" smtClean="0"/>
              <a:t>2013-15 </a:t>
            </a:r>
            <a:r>
              <a:rPr lang="en-GB" sz="2200" dirty="0"/>
              <a:t>by Local </a:t>
            </a:r>
            <a:r>
              <a:rPr lang="en-GB" sz="2200" dirty="0" smtClean="0"/>
              <a:t>Authority</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24</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788" y="1677124"/>
            <a:ext cx="3704665" cy="4395149"/>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8024" y="1677124"/>
            <a:ext cx="3739119" cy="4395149"/>
          </a:xfrm>
          <a:prstGeom prst="rect">
            <a:avLst/>
          </a:prstGeom>
        </p:spPr>
      </p:pic>
      <p:sp>
        <p:nvSpPr>
          <p:cNvPr id="9" name="Slide Number Placeholder 3"/>
          <p:cNvSpPr txBox="1">
            <a:spLocks/>
          </p:cNvSpPr>
          <p:nvPr/>
        </p:nvSpPr>
        <p:spPr>
          <a:xfrm>
            <a:off x="0" y="6336109"/>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defPPr>
              <a:defRPr lang="en-US"/>
            </a:defPPr>
            <a:lvl1pPr algn="l" rtl="0" fontAlgn="base">
              <a:spcBef>
                <a:spcPct val="0"/>
              </a:spcBef>
              <a:spcAft>
                <a:spcPct val="0"/>
              </a:spcAft>
              <a:defRPr sz="1200" kern="1200">
                <a:solidFill>
                  <a:schemeClr val="bg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US" smtClean="0"/>
              <a:t>  </a:t>
            </a:r>
            <a:fld id="{2565FA6D-D4C8-4C4C-AC4B-3269734D34D8}" type="slidenum">
              <a:rPr lang="en-US" smtClean="0"/>
              <a:pPr>
                <a:defRPr/>
              </a:pPr>
              <a:t>24</a:t>
            </a:fld>
            <a:endParaRPr lang="en-US" dirty="0"/>
          </a:p>
        </p:txBody>
      </p:sp>
      <p:sp>
        <p:nvSpPr>
          <p:cNvPr id="11" name="Rectangle 10"/>
          <p:cNvSpPr/>
          <p:nvPr/>
        </p:nvSpPr>
        <p:spPr>
          <a:xfrm>
            <a:off x="4763748" y="1384997"/>
            <a:ext cx="3520516" cy="276999"/>
          </a:xfrm>
          <a:prstGeom prst="rect">
            <a:avLst/>
          </a:prstGeom>
        </p:spPr>
        <p:txBody>
          <a:bodyPr wrap="none">
            <a:spAutoFit/>
          </a:bodyPr>
          <a:lstStyle/>
          <a:p>
            <a:r>
              <a:rPr lang="en-GB" sz="1200" dirty="0" smtClean="0"/>
              <a:t>Change in female life expectancy </a:t>
            </a:r>
            <a:r>
              <a:rPr lang="en-GB" sz="1200" dirty="0"/>
              <a:t>at </a:t>
            </a:r>
            <a:r>
              <a:rPr lang="en-GB" sz="1200" dirty="0" smtClean="0"/>
              <a:t>birth (years</a:t>
            </a:r>
            <a:r>
              <a:rPr lang="en-GB" sz="1200" dirty="0"/>
              <a:t>) </a:t>
            </a:r>
          </a:p>
        </p:txBody>
      </p:sp>
      <p:sp>
        <p:nvSpPr>
          <p:cNvPr id="12" name="Rectangle 11"/>
          <p:cNvSpPr/>
          <p:nvPr/>
        </p:nvSpPr>
        <p:spPr>
          <a:xfrm>
            <a:off x="0" y="6086630"/>
            <a:ext cx="4828484" cy="230832"/>
          </a:xfrm>
          <a:prstGeom prst="rect">
            <a:avLst/>
          </a:prstGeom>
        </p:spPr>
        <p:txBody>
          <a:bodyPr wrap="square">
            <a:spAutoFit/>
          </a:bodyPr>
          <a:lstStyle/>
          <a:p>
            <a:r>
              <a:rPr lang="en-GB" sz="900" dirty="0" smtClean="0"/>
              <a:t>Source: </a:t>
            </a:r>
            <a:r>
              <a:rPr lang="en-GB" sz="900" dirty="0"/>
              <a:t>Public Health England analysis of data from Office for National Statistics</a:t>
            </a:r>
          </a:p>
        </p:txBody>
      </p:sp>
      <p:sp>
        <p:nvSpPr>
          <p:cNvPr id="13" name="Rectangle 12"/>
          <p:cNvSpPr/>
          <p:nvPr/>
        </p:nvSpPr>
        <p:spPr>
          <a:xfrm>
            <a:off x="323528" y="1384997"/>
            <a:ext cx="3392275" cy="276999"/>
          </a:xfrm>
          <a:prstGeom prst="rect">
            <a:avLst/>
          </a:prstGeom>
        </p:spPr>
        <p:txBody>
          <a:bodyPr wrap="none">
            <a:spAutoFit/>
          </a:bodyPr>
          <a:lstStyle/>
          <a:p>
            <a:r>
              <a:rPr lang="en-GB" sz="1200" dirty="0" smtClean="0"/>
              <a:t>Change in male life expectancy </a:t>
            </a:r>
            <a:r>
              <a:rPr lang="en-GB" sz="1200" dirty="0"/>
              <a:t>at </a:t>
            </a:r>
            <a:r>
              <a:rPr lang="en-GB" sz="1200" dirty="0" smtClean="0"/>
              <a:t>birth (years</a:t>
            </a:r>
            <a:r>
              <a:rPr lang="en-GB" sz="1200" dirty="0"/>
              <a:t>) </a:t>
            </a:r>
          </a:p>
        </p:txBody>
      </p:sp>
      <p:sp>
        <p:nvSpPr>
          <p:cNvPr id="14" name="Rectangle 13"/>
          <p:cNvSpPr/>
          <p:nvPr/>
        </p:nvSpPr>
        <p:spPr>
          <a:xfrm>
            <a:off x="4427984" y="4050978"/>
            <a:ext cx="360040" cy="144016"/>
          </a:xfrm>
          <a:prstGeom prst="rect">
            <a:avLst/>
          </a:prstGeom>
          <a:solidFill>
            <a:srgbClr val="FF00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427984" y="3774622"/>
            <a:ext cx="360040" cy="144016"/>
          </a:xfrm>
          <a:prstGeom prst="rect">
            <a:avLst/>
          </a:prstGeom>
          <a:solidFill>
            <a:srgbClr val="FFFFC5"/>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75671" y="3992181"/>
            <a:ext cx="413896" cy="261610"/>
          </a:xfrm>
          <a:prstGeom prst="rect">
            <a:avLst/>
          </a:prstGeom>
        </p:spPr>
        <p:txBody>
          <a:bodyPr wrap="none">
            <a:spAutoFit/>
          </a:bodyPr>
          <a:lstStyle/>
          <a:p>
            <a:r>
              <a:rPr lang="en-GB" sz="1100" dirty="0" smtClean="0"/>
              <a:t>Fall</a:t>
            </a:r>
          </a:p>
        </p:txBody>
      </p:sp>
      <p:sp>
        <p:nvSpPr>
          <p:cNvPr id="17" name="Rectangle 16"/>
          <p:cNvSpPr/>
          <p:nvPr/>
        </p:nvSpPr>
        <p:spPr>
          <a:xfrm>
            <a:off x="4775671" y="3715825"/>
            <a:ext cx="867545" cy="261610"/>
          </a:xfrm>
          <a:prstGeom prst="rect">
            <a:avLst/>
          </a:prstGeom>
        </p:spPr>
        <p:txBody>
          <a:bodyPr wrap="none">
            <a:spAutoFit/>
          </a:bodyPr>
          <a:lstStyle/>
          <a:p>
            <a:r>
              <a:rPr lang="en-GB" sz="1100" smtClean="0"/>
              <a:t>No change</a:t>
            </a:r>
            <a:endParaRPr lang="en-GB" sz="1100" dirty="0"/>
          </a:p>
        </p:txBody>
      </p:sp>
      <p:sp>
        <p:nvSpPr>
          <p:cNvPr id="18" name="Rectangle 17"/>
          <p:cNvSpPr/>
          <p:nvPr/>
        </p:nvSpPr>
        <p:spPr>
          <a:xfrm>
            <a:off x="4427984" y="3498266"/>
            <a:ext cx="360040" cy="144016"/>
          </a:xfrm>
          <a:prstGeom prst="rect">
            <a:avLst/>
          </a:prstGeom>
          <a:solidFill>
            <a:srgbClr val="92D05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757280" y="3439469"/>
            <a:ext cx="468398" cy="261610"/>
          </a:xfrm>
          <a:prstGeom prst="rect">
            <a:avLst/>
          </a:prstGeom>
        </p:spPr>
        <p:txBody>
          <a:bodyPr wrap="none">
            <a:spAutoFit/>
          </a:bodyPr>
          <a:lstStyle/>
          <a:p>
            <a:r>
              <a:rPr lang="en-GB" sz="1100" dirty="0" smtClean="0"/>
              <a:t>Rise</a:t>
            </a:r>
            <a:endParaRPr lang="en-GB" sz="1100" dirty="0"/>
          </a:p>
        </p:txBody>
      </p:sp>
      <p:sp>
        <p:nvSpPr>
          <p:cNvPr id="20" name="Rectangle 19"/>
          <p:cNvSpPr/>
          <p:nvPr/>
        </p:nvSpPr>
        <p:spPr>
          <a:xfrm>
            <a:off x="2693647" y="1836873"/>
            <a:ext cx="694421" cy="276999"/>
          </a:xfrm>
          <a:prstGeom prst="rect">
            <a:avLst/>
          </a:prstGeom>
        </p:spPr>
        <p:txBody>
          <a:bodyPr wrap="none">
            <a:spAutoFit/>
          </a:bodyPr>
          <a:lstStyle/>
          <a:p>
            <a:pPr algn="ctr"/>
            <a:r>
              <a:rPr lang="en-GB" sz="1200" dirty="0" smtClean="0"/>
              <a:t>London</a:t>
            </a:r>
            <a:endParaRPr lang="en-GB" sz="1200" dirty="0"/>
          </a:p>
        </p:txBody>
      </p:sp>
      <p:sp>
        <p:nvSpPr>
          <p:cNvPr id="21" name="Rectangle 20"/>
          <p:cNvSpPr/>
          <p:nvPr/>
        </p:nvSpPr>
        <p:spPr>
          <a:xfrm>
            <a:off x="7236296" y="1836873"/>
            <a:ext cx="694421" cy="276999"/>
          </a:xfrm>
          <a:prstGeom prst="rect">
            <a:avLst/>
          </a:prstGeom>
        </p:spPr>
        <p:txBody>
          <a:bodyPr wrap="none">
            <a:spAutoFit/>
          </a:bodyPr>
          <a:lstStyle/>
          <a:p>
            <a:pPr algn="ctr"/>
            <a:r>
              <a:rPr lang="en-GB" sz="1200" dirty="0" smtClean="0"/>
              <a:t>London</a:t>
            </a:r>
            <a:endParaRPr lang="en-GB" sz="1200" dirty="0"/>
          </a:p>
        </p:txBody>
      </p:sp>
      <p:sp>
        <p:nvSpPr>
          <p:cNvPr id="22" name="Rectangle 21"/>
          <p:cNvSpPr/>
          <p:nvPr/>
        </p:nvSpPr>
        <p:spPr>
          <a:xfrm>
            <a:off x="4339625" y="2996952"/>
            <a:ext cx="1521570" cy="461665"/>
          </a:xfrm>
          <a:prstGeom prst="rect">
            <a:avLst/>
          </a:prstGeom>
        </p:spPr>
        <p:txBody>
          <a:bodyPr wrap="none">
            <a:spAutoFit/>
          </a:bodyPr>
          <a:lstStyle/>
          <a:p>
            <a:r>
              <a:rPr lang="en-GB" sz="1200" dirty="0" smtClean="0"/>
              <a:t>Change from</a:t>
            </a:r>
          </a:p>
          <a:p>
            <a:r>
              <a:rPr lang="en-GB" sz="1200" dirty="0" smtClean="0"/>
              <a:t>2010-12 to 2013-15</a:t>
            </a:r>
            <a:endParaRPr lang="en-GB" sz="1200" dirty="0"/>
          </a:p>
        </p:txBody>
      </p:sp>
      <p:pic>
        <p:nvPicPr>
          <p:cNvPr id="23" name="Picture 2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70293" y="1893781"/>
            <a:ext cx="1757692" cy="1407753"/>
          </a:xfrm>
          <a:prstGeom prst="rect">
            <a:avLst/>
          </a:prstGeom>
        </p:spPr>
      </p:pic>
      <p:pic>
        <p:nvPicPr>
          <p:cNvPr id="24" name="Picture 23"/>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78804" y="1893781"/>
            <a:ext cx="1757692" cy="1407753"/>
          </a:xfrm>
          <a:prstGeom prst="rect">
            <a:avLst/>
          </a:prstGeom>
        </p:spPr>
      </p:pic>
    </p:spTree>
    <p:extLst>
      <p:ext uri="{BB962C8B-B14F-4D97-AF65-F5344CB8AC3E}">
        <p14:creationId xmlns:p14="http://schemas.microsoft.com/office/powerpoint/2010/main" val="258746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Life expectancy at birth change, 2010-12 to 2013-15: males (with deprivation score)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25</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334277559"/>
              </p:ext>
            </p:extLst>
          </p:nvPr>
        </p:nvGraphicFramePr>
        <p:xfrm>
          <a:off x="557213" y="1412875"/>
          <a:ext cx="8029575" cy="4740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192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Health </a:t>
            </a:r>
            <a:r>
              <a:rPr lang="en-GB" b="1" dirty="0" smtClean="0"/>
              <a:t>divide: what </a:t>
            </a:r>
            <a:r>
              <a:rPr lang="en-GB" b="1" dirty="0"/>
              <a:t>has happened since 2014? </a:t>
            </a:r>
            <a:endParaRPr lang="en-GB" dirty="0"/>
          </a:p>
        </p:txBody>
      </p:sp>
      <p:sp>
        <p:nvSpPr>
          <p:cNvPr id="3" name="Content Placeholder 2"/>
          <p:cNvSpPr>
            <a:spLocks noGrp="1"/>
          </p:cNvSpPr>
          <p:nvPr>
            <p:ph idx="1"/>
          </p:nvPr>
        </p:nvSpPr>
        <p:spPr>
          <a:xfrm>
            <a:off x="539552" y="1916832"/>
            <a:ext cx="8028000" cy="4379639"/>
          </a:xfrm>
        </p:spPr>
        <p:txBody>
          <a:bodyPr/>
          <a:lstStyle/>
          <a:p>
            <a:pPr marL="0" lvl="0" indent="0"/>
            <a:r>
              <a:rPr lang="en-GB" sz="3200" dirty="0"/>
              <a:t>Gap not closed</a:t>
            </a:r>
          </a:p>
          <a:p>
            <a:pPr marL="0" lvl="0" indent="0"/>
            <a:r>
              <a:rPr lang="en-GB" sz="3200" dirty="0"/>
              <a:t>On some measures it has worsened </a:t>
            </a:r>
          </a:p>
          <a:p>
            <a:pPr marL="0" lvl="0" indent="0"/>
            <a:r>
              <a:rPr lang="en-GB" sz="3200" dirty="0"/>
              <a:t>Comparing experience of individual places provides a story and</a:t>
            </a:r>
          </a:p>
          <a:p>
            <a:pPr marL="0" lvl="0" indent="0"/>
            <a:r>
              <a:rPr lang="en-GB" sz="3200" dirty="0"/>
              <a:t>Spearhead analysis helps</a:t>
            </a:r>
          </a:p>
          <a:p>
            <a:pPr marL="0" indent="0"/>
            <a:r>
              <a:rPr lang="en-GB" sz="3200" dirty="0" smtClean="0"/>
              <a:t>Caveats with the data</a:t>
            </a:r>
            <a:endParaRPr lang="en-GB" sz="32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26</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3352853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  Context</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27</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286039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1080120"/>
          </a:xfrm>
        </p:spPr>
        <p:txBody>
          <a:bodyPr>
            <a:noAutofit/>
          </a:bodyPr>
          <a:lstStyle/>
          <a:p>
            <a:r>
              <a:rPr lang="en-GB" sz="3200" dirty="0"/>
              <a:t>Mark </a:t>
            </a:r>
            <a:r>
              <a:rPr lang="en-GB" sz="3200" dirty="0" smtClean="0"/>
              <a:t>Carney – Governor , Bank </a:t>
            </a:r>
            <a:r>
              <a:rPr lang="en-GB" sz="3200" dirty="0"/>
              <a:t>of </a:t>
            </a:r>
            <a:r>
              <a:rPr lang="en-GB" sz="3200" dirty="0" smtClean="0"/>
              <a:t>England, Liverpool, </a:t>
            </a:r>
            <a:r>
              <a:rPr lang="en-GB" sz="3200" dirty="0"/>
              <a:t>December 2016</a:t>
            </a:r>
          </a:p>
        </p:txBody>
      </p:sp>
      <p:sp>
        <p:nvSpPr>
          <p:cNvPr id="3" name="Content Placeholder 2"/>
          <p:cNvSpPr>
            <a:spLocks noGrp="1"/>
          </p:cNvSpPr>
          <p:nvPr>
            <p:ph idx="1"/>
          </p:nvPr>
        </p:nvSpPr>
        <p:spPr>
          <a:xfrm>
            <a:off x="558000" y="1844824"/>
            <a:ext cx="8028000" cy="4307631"/>
          </a:xfrm>
        </p:spPr>
        <p:txBody>
          <a:bodyPr/>
          <a:lstStyle/>
          <a:p>
            <a:pPr marL="0" indent="0"/>
            <a:r>
              <a:rPr lang="en-GB" sz="2800" dirty="0"/>
              <a:t>‘..globalisation is associated with low wages, insecure employment, stateless corporations and sticking inequalities.’</a:t>
            </a:r>
          </a:p>
          <a:p>
            <a:pPr marL="0" indent="0"/>
            <a:r>
              <a:rPr lang="en-GB" sz="2800" dirty="0"/>
              <a:t>‘Trade and technology do not raise all boats’.</a:t>
            </a:r>
          </a:p>
          <a:p>
            <a:pPr marL="0" indent="0"/>
            <a:r>
              <a:rPr lang="en-GB" sz="2800" dirty="0"/>
              <a:t>‘..up to 15m of current jobs in Britain could be automated over time.’</a:t>
            </a:r>
          </a:p>
          <a:p>
            <a:pPr marL="0" indent="0"/>
            <a:r>
              <a:rPr lang="en-GB" sz="2800" dirty="0" smtClean="0"/>
              <a:t>Now </a:t>
            </a:r>
            <a:r>
              <a:rPr lang="en-GB" sz="2800" dirty="0"/>
              <a:t>may be the time of the famous and fortunate but what of the frustrated and frightened</a:t>
            </a:r>
            <a:r>
              <a:rPr lang="en-GB" sz="2800" dirty="0" smtClean="0"/>
              <a:t>?’</a:t>
            </a:r>
            <a:endParaRPr lang="en-GB" sz="28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28</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807593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Bank of England’s solutions</a:t>
            </a:r>
            <a:endParaRPr lang="en-GB" dirty="0"/>
          </a:p>
        </p:txBody>
      </p:sp>
      <p:sp>
        <p:nvSpPr>
          <p:cNvPr id="3" name="Content Placeholder 2"/>
          <p:cNvSpPr>
            <a:spLocks noGrp="1"/>
          </p:cNvSpPr>
          <p:nvPr>
            <p:ph idx="1"/>
          </p:nvPr>
        </p:nvSpPr>
        <p:spPr/>
        <p:txBody>
          <a:bodyPr/>
          <a:lstStyle/>
          <a:p>
            <a:pPr marL="0" indent="0"/>
            <a:r>
              <a:rPr lang="en-GB" sz="2800" dirty="0"/>
              <a:t>‘For free-trading, networked countries to prosper, they must first re-distribute some of the gains from trade and technology and then re-skill and reconnect all their citizens.  By doing so they can put individuals back in control.’</a:t>
            </a:r>
          </a:p>
          <a:p>
            <a:pPr marL="0" indent="0"/>
            <a:r>
              <a:rPr lang="en-GB" sz="2800" dirty="0"/>
              <a:t>‘For free trade to benefit all requires some redistribution</a:t>
            </a:r>
          </a:p>
          <a:p>
            <a:pPr marL="0" indent="0"/>
            <a:r>
              <a:rPr lang="en-GB" sz="2800" dirty="0"/>
              <a:t>‘Lifelong learning, ever-greening skills and cooperative training will become more important than ever</a:t>
            </a:r>
            <a:r>
              <a:rPr lang="en-GB" sz="2800" dirty="0" smtClean="0"/>
              <a:t>.’</a:t>
            </a:r>
            <a:endParaRPr lang="en-GB" sz="28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29</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427747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Activities since </a:t>
            </a:r>
            <a:r>
              <a:rPr lang="en-GB" i="1" dirty="0" smtClean="0"/>
              <a:t>Due North </a:t>
            </a:r>
            <a:r>
              <a:rPr lang="en-GB" dirty="0" smtClean="0"/>
              <a:t>was published</a:t>
            </a:r>
            <a:endParaRPr lang="en-GB" dirty="0"/>
          </a:p>
        </p:txBody>
      </p:sp>
      <p:sp>
        <p:nvSpPr>
          <p:cNvPr id="3" name="Content Placeholder 2"/>
          <p:cNvSpPr>
            <a:spLocks noGrp="1"/>
          </p:cNvSpPr>
          <p:nvPr>
            <p:ph idx="1"/>
          </p:nvPr>
        </p:nvSpPr>
        <p:spPr/>
        <p:txBody>
          <a:bodyPr/>
          <a:lstStyle/>
          <a:p>
            <a:pPr marL="0" lvl="0" indent="0"/>
            <a:r>
              <a:rPr lang="en-GB" sz="2000" dirty="0"/>
              <a:t>Annual ‘Due North’ conference (Blackpool, Chester, Hull), plus </a:t>
            </a:r>
            <a:r>
              <a:rPr lang="en-GB" sz="2000" dirty="0" smtClean="0"/>
              <a:t>other conferences </a:t>
            </a:r>
            <a:r>
              <a:rPr lang="en-GB" sz="2000" dirty="0"/>
              <a:t>in </a:t>
            </a:r>
            <a:r>
              <a:rPr lang="en-GB" sz="2000" dirty="0" smtClean="0"/>
              <a:t>Durham and </a:t>
            </a:r>
            <a:r>
              <a:rPr lang="en-GB" sz="2000" dirty="0"/>
              <a:t>Manchester</a:t>
            </a:r>
          </a:p>
          <a:p>
            <a:pPr lvl="0"/>
            <a:r>
              <a:rPr lang="en-GB" sz="2000" dirty="0"/>
              <a:t>2017 conference will be in Darlington</a:t>
            </a:r>
          </a:p>
          <a:p>
            <a:pPr lvl="0"/>
            <a:r>
              <a:rPr lang="en-GB" sz="2000" dirty="0"/>
              <a:t>Library of case studies</a:t>
            </a:r>
          </a:p>
          <a:p>
            <a:pPr marL="0" lvl="0" indent="0"/>
            <a:r>
              <a:rPr lang="en-GB" sz="2000" dirty="0"/>
              <a:t>Used in DPH reports, discussed many councils, </a:t>
            </a:r>
            <a:r>
              <a:rPr lang="en-GB" sz="2000" dirty="0" smtClean="0"/>
              <a:t>supported </a:t>
            </a:r>
            <a:r>
              <a:rPr lang="en-GB" sz="2000" dirty="0"/>
              <a:t>PH agenda in local government, some councils used for economic and </a:t>
            </a:r>
            <a:r>
              <a:rPr lang="en-GB" sz="2000" dirty="0" smtClean="0"/>
              <a:t>children’s services planning</a:t>
            </a:r>
            <a:endParaRPr lang="en-GB" sz="2000" dirty="0"/>
          </a:p>
          <a:p>
            <a:pPr lvl="0"/>
            <a:r>
              <a:rPr lang="en-GB" sz="2000" dirty="0"/>
              <a:t>The commission cited as one of 12 major PHE achievements in 2014</a:t>
            </a:r>
          </a:p>
          <a:p>
            <a:pPr marL="0" lvl="0" indent="0"/>
            <a:r>
              <a:rPr lang="en-GB" sz="2000" dirty="0"/>
              <a:t>Used to support devolution policy, community assets policy, Health Equity Board in </a:t>
            </a:r>
            <a:r>
              <a:rPr lang="en-GB" sz="2000" dirty="0" smtClean="0"/>
              <a:t>PHE and DH</a:t>
            </a:r>
            <a:endParaRPr lang="en-GB" sz="20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217003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30</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descr="C:\Users\paul.johnstone\Documents\Backup 010216\private\Pictures\2017\2. Jan\IMG_19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536" y="57378"/>
            <a:ext cx="8280920" cy="61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46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31</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1027" name="Picture 3"/>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476672"/>
            <a:ext cx="8301419" cy="5827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45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32</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1026" name="Picture 2" descr="C:\Users\paul.johnstone\AppData\Local\Microsoft\Windows\Temporary Internet Files\Content.Outlook\FSW73B90\IMG_1929.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7544" y="260648"/>
            <a:ext cx="8115214" cy="593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14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needed</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400" dirty="0" smtClean="0"/>
              <a:t>Policy advice for </a:t>
            </a:r>
            <a:r>
              <a:rPr lang="en-GB" sz="2400" dirty="0"/>
              <a:t>local areas and national </a:t>
            </a:r>
            <a:r>
              <a:rPr lang="en-GB" sz="2400" dirty="0" smtClean="0"/>
              <a:t>(The statutory </a:t>
            </a:r>
            <a:r>
              <a:rPr lang="en-GB" sz="2400" dirty="0"/>
              <a:t>requirement </a:t>
            </a:r>
            <a:r>
              <a:rPr lang="en-GB" sz="2400" dirty="0" smtClean="0"/>
              <a:t>to reduce inequalities in HSC Act 2012 is not </a:t>
            </a:r>
            <a:r>
              <a:rPr lang="en-GB" sz="2400" dirty="0"/>
              <a:t>enough)</a:t>
            </a:r>
          </a:p>
          <a:p>
            <a:pPr>
              <a:buFont typeface="Arial" panose="020B0604020202020204" pitchFamily="34" charset="0"/>
              <a:buChar char="•"/>
            </a:pPr>
            <a:r>
              <a:rPr lang="en-GB" sz="2400" dirty="0"/>
              <a:t>Spearhead/ NST model learning</a:t>
            </a:r>
          </a:p>
          <a:p>
            <a:pPr>
              <a:buFont typeface="Arial" panose="020B0604020202020204" pitchFamily="34" charset="0"/>
              <a:buChar char="•"/>
            </a:pPr>
            <a:r>
              <a:rPr lang="en-GB" sz="2400" dirty="0"/>
              <a:t>‘South- Bank Question’ and </a:t>
            </a:r>
            <a:r>
              <a:rPr lang="en-GB" sz="2400" dirty="0" smtClean="0"/>
              <a:t>local </a:t>
            </a:r>
            <a:r>
              <a:rPr lang="en-GB" sz="2400" dirty="0" err="1" smtClean="0"/>
              <a:t>HiAPs</a:t>
            </a:r>
            <a:endParaRPr lang="en-GB" sz="2400" dirty="0"/>
          </a:p>
          <a:p>
            <a:pPr>
              <a:buFont typeface="Arial" panose="020B0604020202020204" pitchFamily="34" charset="0"/>
              <a:buChar char="•"/>
            </a:pPr>
            <a:r>
              <a:rPr lang="en-GB" sz="2400" dirty="0"/>
              <a:t>STPs/ NHS </a:t>
            </a:r>
          </a:p>
          <a:p>
            <a:pPr>
              <a:buFont typeface="Arial" panose="020B0604020202020204" pitchFamily="34" charset="0"/>
              <a:buChar char="•"/>
            </a:pPr>
            <a:r>
              <a:rPr lang="en-GB" sz="2400" dirty="0"/>
              <a:t>Devolution opportunities and national ‘structural change’</a:t>
            </a:r>
          </a:p>
          <a:p>
            <a:pPr>
              <a:buFont typeface="Arial" panose="020B0604020202020204" pitchFamily="34" charset="0"/>
              <a:buChar char="•"/>
            </a:pPr>
            <a:r>
              <a:rPr lang="en-GB" sz="2400" dirty="0"/>
              <a:t>The new economic agenda /inclusive growth- what makes a </a:t>
            </a:r>
            <a:r>
              <a:rPr lang="en-GB" sz="2400" dirty="0" smtClean="0"/>
              <a:t>difference, asset approaches</a:t>
            </a:r>
            <a:endParaRPr lang="en-GB" sz="2400" dirty="0"/>
          </a:p>
          <a:p>
            <a:pPr>
              <a:buFont typeface="Arial" panose="020B0604020202020204" pitchFamily="34" charset="0"/>
              <a:buChar char="•"/>
            </a:pPr>
            <a:r>
              <a:rPr lang="en-GB" sz="2400" dirty="0"/>
              <a:t>Learning from the network </a:t>
            </a:r>
            <a:r>
              <a:rPr lang="en-GB" sz="2400" dirty="0" smtClean="0"/>
              <a:t>and national </a:t>
            </a:r>
            <a:r>
              <a:rPr lang="en-GB" sz="2400" dirty="0" err="1"/>
              <a:t>HiAP</a:t>
            </a:r>
            <a:endParaRPr lang="en-GB" sz="2400" dirty="0"/>
          </a:p>
          <a:p>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33</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128993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Launch of Due North blog site </a:t>
            </a:r>
            <a:endParaRPr lang="en-GB" sz="3200" dirty="0"/>
          </a:p>
        </p:txBody>
      </p:sp>
      <p:sp>
        <p:nvSpPr>
          <p:cNvPr id="3" name="Content Placeholder 2"/>
          <p:cNvSpPr>
            <a:spLocks noGrp="1"/>
          </p:cNvSpPr>
          <p:nvPr>
            <p:ph idx="1"/>
          </p:nvPr>
        </p:nvSpPr>
        <p:spPr>
          <a:xfrm>
            <a:off x="558000" y="1844824"/>
            <a:ext cx="8028000" cy="4307631"/>
          </a:xfrm>
        </p:spPr>
        <p:txBody>
          <a:bodyPr/>
          <a:lstStyle/>
          <a:p>
            <a:pPr marL="0" lvl="0" indent="0"/>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34</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206987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3577250" cy="648072"/>
          </a:xfrm>
        </p:spPr>
        <p:txBody>
          <a:bodyPr>
            <a:normAutofit fontScale="90000"/>
          </a:bodyPr>
          <a:lstStyle/>
          <a:p>
            <a:r>
              <a:rPr lang="en-GB" dirty="0" smtClean="0"/>
              <a:t>North-South life expectancy divide</a:t>
            </a:r>
            <a:endParaRPr lang="en-GB"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4</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11" name="Content Placeholder 10" descr="Map.eps"/>
          <p:cNvPicPr>
            <a:picLocks noGrp="1" noChangeAspect="1"/>
          </p:cNvPicPr>
          <p:nvPr>
            <p:ph idx="1"/>
          </p:nvPr>
        </p:nvPicPr>
        <p:blipFill>
          <a:blip r:embed="rId3"/>
          <a:stretch>
            <a:fillRect/>
          </a:stretch>
        </p:blipFill>
        <p:spPr>
          <a:xfrm>
            <a:off x="179512" y="1607012"/>
            <a:ext cx="3666286" cy="4352000"/>
          </a:xfrm>
          <a:prstGeom prst="rect">
            <a:avLst/>
          </a:prstGeom>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11961" y="1616646"/>
            <a:ext cx="4536504" cy="453650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p:cNvSpPr txBox="1">
            <a:spLocks/>
          </p:cNvSpPr>
          <p:nvPr/>
        </p:nvSpPr>
        <p:spPr>
          <a:xfrm>
            <a:off x="4499992" y="681724"/>
            <a:ext cx="3577250" cy="934922"/>
          </a:xfrm>
          <a:prstGeom prst="rect">
            <a:avLst/>
          </a:prstGeom>
        </p:spPr>
        <p:txBody>
          <a:bodyPr vert="horz" lIns="0" tIns="0" rIns="0" bIns="0" rtlCol="0" anchor="t" anchorCtr="0">
            <a:normAutofit fontScale="90000" lnSpcReduction="20000"/>
          </a:bodyPr>
          <a:lstStyle>
            <a:lvl1pPr algn="l" rtl="0" eaLnBrk="1" fontAlgn="base" hangingPunct="1">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dirty="0" smtClean="0"/>
              <a:t>North-South democratic divide</a:t>
            </a:r>
            <a:endParaRPr lang="en-GB" dirty="0"/>
          </a:p>
        </p:txBody>
      </p:sp>
    </p:spTree>
    <p:extLst>
      <p:ext uri="{BB962C8B-B14F-4D97-AF65-F5344CB8AC3E}">
        <p14:creationId xmlns:p14="http://schemas.microsoft.com/office/powerpoint/2010/main" val="49815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3001186" cy="864096"/>
          </a:xfrm>
        </p:spPr>
        <p:txBody>
          <a:bodyPr>
            <a:noAutofit/>
          </a:bodyPr>
          <a:lstStyle/>
          <a:p>
            <a:r>
              <a:rPr lang="en-GB" sz="2400" dirty="0" smtClean="0"/>
              <a:t>National infrastructure expenditure on transport</a:t>
            </a:r>
            <a:endParaRPr lang="en-GB" sz="2400"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5</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13664B7B-DCAF-4C98-B3AA-6195DE8F6D45" descr="13664B7B-DCAF-4C98-B3AA-6195DE8F6D45"/>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51520" y="1556792"/>
            <a:ext cx="3759920"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bwMode="auto">
          <a:xfrm>
            <a:off x="4525125" y="1556792"/>
            <a:ext cx="4306078" cy="4680519"/>
          </a:xfrm>
          <a:prstGeom prst="rect">
            <a:avLst/>
          </a:prstGeom>
          <a:noFill/>
          <a:ln w="9525">
            <a:noFill/>
            <a:miter lim="800000"/>
            <a:headEnd/>
            <a:tailEnd/>
          </a:ln>
        </p:spPr>
      </p:pic>
      <p:sp>
        <p:nvSpPr>
          <p:cNvPr id="8" name="Title 1"/>
          <p:cNvSpPr txBox="1">
            <a:spLocks/>
          </p:cNvSpPr>
          <p:nvPr/>
        </p:nvSpPr>
        <p:spPr>
          <a:xfrm>
            <a:off x="4557592" y="548680"/>
            <a:ext cx="3001186" cy="864096"/>
          </a:xfrm>
          <a:prstGeom prst="rect">
            <a:avLst/>
          </a:prstGeom>
        </p:spPr>
        <p:txBody>
          <a:bodyPr vert="horz" lIns="0" tIns="0" rIns="0" bIns="0" rtlCol="0" anchor="t" anchorCtr="0">
            <a:noAutofit/>
          </a:bodyPr>
          <a:lstStyle>
            <a:lvl1pPr algn="l" rtl="0" eaLnBrk="1" fontAlgn="base" hangingPunct="1">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400" dirty="0"/>
              <a:t>Internal migration net flows to London</a:t>
            </a:r>
          </a:p>
        </p:txBody>
      </p:sp>
    </p:spTree>
    <p:extLst>
      <p:ext uri="{BB962C8B-B14F-4D97-AF65-F5344CB8AC3E}">
        <p14:creationId xmlns:p14="http://schemas.microsoft.com/office/powerpoint/2010/main" val="121941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6</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descr="C:\Users\paul.johnstone\Documents\Backup 010216\private\Pictures\2017\2. Jan\IMG_1918.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67544" y="156213"/>
            <a:ext cx="3813551" cy="4740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aul.johnstone\Documents\Backup 010216\private\Pictures\2016\20 To sort\IMG_154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81095" y="161885"/>
            <a:ext cx="4444124" cy="5931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aul.johnstone\Documents\Backup 010216\private\Pictures\2017\2. Jan\IMG_191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67544" y="3691465"/>
            <a:ext cx="3882304" cy="2589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paul.johnstone\AppData\Local\Microsoft\Windows\Temporary Internet Files\Content.Outlook\FSW73B90\small.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81094" y="3684181"/>
            <a:ext cx="4729283" cy="2597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7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7</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67544" y="-99391"/>
            <a:ext cx="8136904" cy="625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42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980728"/>
            <a:ext cx="8028000" cy="5171727"/>
          </a:xfrm>
        </p:spPr>
        <p:txBody>
          <a:bodyPr/>
          <a:lstStyle/>
          <a:p>
            <a:pPr marL="0" indent="0">
              <a:buNone/>
            </a:pPr>
            <a:r>
              <a:rPr lang="en-GB" sz="3200" i="1" dirty="0"/>
              <a:t>‘When transferring power from the EU to Britain, I think it is essential that Whitehall is not the default destination for them.  Among the answers to the challenge that the referendum result poses has to be a much bigger role for the local in our national life’</a:t>
            </a:r>
            <a:endParaRPr lang="en-GB" sz="3200" dirty="0"/>
          </a:p>
          <a:p>
            <a:pPr marL="0" indent="0">
              <a:buNone/>
            </a:pPr>
            <a:endParaRPr lang="en-GB" sz="3200" i="1" dirty="0"/>
          </a:p>
          <a:p>
            <a:pPr marL="0" indent="0">
              <a:buNone/>
            </a:pPr>
            <a:r>
              <a:rPr lang="en-GB" sz="3200" i="1" dirty="0"/>
              <a:t>Greg Clark MP, Secretary of State for Local </a:t>
            </a:r>
            <a:r>
              <a:rPr lang="en-GB" sz="3200" i="1" dirty="0" smtClean="0"/>
              <a:t>Government – 2016</a:t>
            </a:r>
            <a:endParaRPr lang="en-GB" sz="3200" i="1" dirty="0"/>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8</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3655031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268760"/>
            <a:ext cx="8028000" cy="4883695"/>
          </a:xfrm>
        </p:spPr>
        <p:txBody>
          <a:bodyPr/>
          <a:lstStyle/>
          <a:p>
            <a:pPr marL="0" indent="0">
              <a:buNone/>
            </a:pPr>
            <a:r>
              <a:rPr lang="en-GB" sz="4000" dirty="0"/>
              <a:t>‘…That means fighting against the burning injustice that, if you’re born poor, you will die on average 9 years earlier than others.’ </a:t>
            </a:r>
          </a:p>
          <a:p>
            <a:pPr marL="0" indent="0">
              <a:buNone/>
            </a:pPr>
            <a:endParaRPr lang="en-GB" sz="4000" dirty="0"/>
          </a:p>
          <a:p>
            <a:pPr marL="0" indent="0">
              <a:buNone/>
            </a:pPr>
            <a:r>
              <a:rPr lang="en-GB" sz="4000" dirty="0"/>
              <a:t>Theresa </a:t>
            </a:r>
            <a:r>
              <a:rPr lang="en-GB" sz="4000" dirty="0" smtClean="0"/>
              <a:t>May, Prime Minister</a:t>
            </a:r>
          </a:p>
          <a:p>
            <a:pPr marL="0" indent="0">
              <a:buNone/>
            </a:pPr>
            <a:r>
              <a:rPr lang="en-GB" sz="4000" dirty="0" smtClean="0"/>
              <a:t>13 </a:t>
            </a:r>
            <a:r>
              <a:rPr lang="en-GB" sz="4000" dirty="0"/>
              <a:t>July 2016 </a:t>
            </a:r>
          </a:p>
        </p:txBody>
      </p:sp>
      <p:sp>
        <p:nvSpPr>
          <p:cNvPr id="4" name="Slide Number Placeholder 3"/>
          <p:cNvSpPr>
            <a:spLocks noGrp="1"/>
          </p:cNvSpPr>
          <p:nvPr>
            <p:ph type="sldNum" sz="quarter" idx="10"/>
          </p:nvPr>
        </p:nvSpPr>
        <p:spPr/>
        <p:txBody>
          <a:bodyPr/>
          <a:lstStyle/>
          <a:p>
            <a:pPr marL="531813">
              <a:defRPr/>
            </a:pPr>
            <a:r>
              <a:rPr lang="en-US" smtClean="0"/>
              <a:t>  </a:t>
            </a:r>
            <a:fld id="{2565FA6D-D4C8-4C4C-AC4B-3269734D34D8}" type="slidenum">
              <a:rPr lang="en-US" smtClean="0"/>
              <a:pPr marL="531813">
                <a:defRPr/>
              </a:pPr>
              <a:t>9</a:t>
            </a:fld>
            <a:endParaRPr lang="en-US" dirty="0"/>
          </a:p>
        </p:txBody>
      </p:sp>
      <p:sp>
        <p:nvSpPr>
          <p:cNvPr id="5" name="Footer Placeholder 4"/>
          <p:cNvSpPr>
            <a:spLocks noGrp="1"/>
          </p:cNvSpPr>
          <p:nvPr>
            <p:ph type="ftr" sz="quarter" idx="11"/>
          </p:nvPr>
        </p:nvSpPr>
        <p:spPr/>
        <p:txBody>
          <a:bodyPr/>
          <a:lstStyle/>
          <a:p>
            <a:pPr>
              <a:defRPr/>
            </a:pPr>
            <a:r>
              <a:rPr lang="en-GB" smtClean="0"/>
              <a:t>Equal North: why a research network for health inequalities?</a:t>
            </a:r>
            <a:endParaRPr lang="en-US" dirty="0"/>
          </a:p>
        </p:txBody>
      </p:sp>
    </p:spTree>
    <p:extLst>
      <p:ext uri="{BB962C8B-B14F-4D97-AF65-F5344CB8AC3E}">
        <p14:creationId xmlns:p14="http://schemas.microsoft.com/office/powerpoint/2010/main" val="3858711661"/>
      </p:ext>
    </p:extLst>
  </p:cSld>
  <p:clrMapOvr>
    <a:masterClrMapping/>
  </p:clrMapOvr>
</p:sld>
</file>

<file path=ppt/theme/theme1.xml><?xml version="1.0" encoding="utf-8"?>
<a:theme xmlns:a="http://schemas.openxmlformats.org/drawingml/2006/main" name="PowerPoint Presentation 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5" ma:contentTypeDescription="Create a new document." ma:contentTypeScope="" ma:versionID="b96b04cdc5a24c8099c011e34168e23a">
  <xsd:schema xmlns:xsd="http://www.w3.org/2001/XMLSchema" xmlns:xs="http://www.w3.org/2001/XMLSchema" xmlns:p="http://schemas.microsoft.com/office/2006/metadata/properties" xmlns:ns1="http://schemas.microsoft.com/sharepoint/v3" targetNamespace="http://schemas.microsoft.com/office/2006/metadata/properties" ma:root="true" ma:fieldsID="5a2934534a101b84ced13955cceec64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BA55E-5A15-436E-A8C3-DCB566ECEBCE}">
  <ds:schemaRefs>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D92F07B-CA65-4545-9761-5CBD70570C6C}">
  <ds:schemaRefs>
    <ds:schemaRef ds:uri="http://schemas.microsoft.com/sharepoint/v3/contenttype/forms"/>
  </ds:schemaRefs>
</ds:datastoreItem>
</file>

<file path=customXml/itemProps3.xml><?xml version="1.0" encoding="utf-8"?>
<ds:datastoreItem xmlns:ds="http://schemas.openxmlformats.org/officeDocument/2006/customXml" ds:itemID="{1D7DF92C-BA88-4E07-9DED-50AECC51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156</TotalTime>
  <Words>2295</Words>
  <Application>Microsoft Office PowerPoint</Application>
  <PresentationFormat>On-screen Show (4:3)</PresentationFormat>
  <Paragraphs>290</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ヒラギノ角ゴ Pro W3</vt:lpstr>
      <vt:lpstr>PowerPoint Presentation Template</vt:lpstr>
      <vt:lpstr>Equal North: why a research network for health inequalities?</vt:lpstr>
      <vt:lpstr>PowerPoint Presentation</vt:lpstr>
      <vt:lpstr>Activities since Due North was published</vt:lpstr>
      <vt:lpstr>North-South life expectancy divide</vt:lpstr>
      <vt:lpstr>National infrastructure expenditure on transport</vt:lpstr>
      <vt:lpstr>PowerPoint Presentation</vt:lpstr>
      <vt:lpstr>PowerPoint Presentation</vt:lpstr>
      <vt:lpstr>PowerPoint Presentation</vt:lpstr>
      <vt:lpstr>PowerPoint Presentation</vt:lpstr>
      <vt:lpstr>Wide inequalities in life expectancy exist between the most and least deprived areas of England,  A difference of 9.2 years for men and 7.0 years for women</vt:lpstr>
      <vt:lpstr>There has been little change in inequality in life expectancy over time, although for males, inequality has narrowed slightly and for females inequality has widened slightly, these changes are not statistically significant</vt:lpstr>
      <vt:lpstr>Inequalities in healthy life expectancy between the most and least deprived areas are wider than inequalities in life expectancy, with a difference of around 20 years for both men and women</vt:lpstr>
      <vt:lpstr>There has been no significant change in inequalities in healthy life expectancy over time for men or women </vt:lpstr>
      <vt:lpstr>Life expectancy trends in the North</vt:lpstr>
      <vt:lpstr>Life expectancy trends in the North</vt:lpstr>
      <vt:lpstr>Life expectancy trends in the North</vt:lpstr>
      <vt:lpstr>Life expectancy trends in the North</vt:lpstr>
      <vt:lpstr>Life expectancy trends in the North</vt:lpstr>
      <vt:lpstr>Life expectancy trends in the North</vt:lpstr>
      <vt:lpstr>Life expectancy at birth males since 2011 (3 year rolling averages 2010-2012 to 2013-2015). England and Y&amp;H LAs</vt:lpstr>
      <vt:lpstr>Life expectancy at birth females since 2011 (3 year rolling averages 2010-2012 to 2013-2015). England and Y&amp;H LAs</vt:lpstr>
      <vt:lpstr>Changes in Life Expectancy for males at birth over 4 years of 3 year averages (mid points 2010-2012 to 2013-2015), English regions</vt:lpstr>
      <vt:lpstr>Changes in life expectancy for females at birth over 4 years of 3 year averages  (mid points 2010-2012 to 2013-2015), English regions</vt:lpstr>
      <vt:lpstr>Changes in life expectancy Change in life expectancy at birth from 2010-12 to 2013-15 by Local Authority</vt:lpstr>
      <vt:lpstr>Life expectancy at birth change, 2010-12 to 2013-15: males (with deprivation score)</vt:lpstr>
      <vt:lpstr>Health divide: what has happened since 2014? </vt:lpstr>
      <vt:lpstr>What next?  Context</vt:lpstr>
      <vt:lpstr>Mark Carney – Governor , Bank of England, Liverpool, December 2016</vt:lpstr>
      <vt:lpstr>… and Bank of England’s solutions</vt:lpstr>
      <vt:lpstr>PowerPoint Presentation</vt:lpstr>
      <vt:lpstr>PowerPoint Presentation</vt:lpstr>
      <vt:lpstr>PowerPoint Presentation</vt:lpstr>
      <vt:lpstr>Research needed</vt:lpstr>
      <vt:lpstr>Launch of Due North blog site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North: why a research network for health inequalities?</dc:title>
  <dc:creator>Administrator</dc:creator>
  <cp:lastModifiedBy>Welford, Mark</cp:lastModifiedBy>
  <cp:revision>15</cp:revision>
  <cp:lastPrinted>2017-01-11T09:30:01Z</cp:lastPrinted>
  <dcterms:created xsi:type="dcterms:W3CDTF">2017-01-10T13:23:07Z</dcterms:created>
  <dcterms:modified xsi:type="dcterms:W3CDTF">2017-02-03T13:06:24Z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